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nva Sans Bold" panose="020B0604020202020204" charset="0"/>
      <p:regular r:id="rId14"/>
    </p:embeddedFont>
    <p:embeddedFont>
      <p:font typeface="Overpass" panose="020B0604020202020204" charset="0"/>
      <p:regular r:id="rId15"/>
    </p:embeddedFont>
    <p:embeddedFont>
      <p:font typeface="Overpass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4" d="100"/>
          <a:sy n="64" d="100"/>
        </p:scale>
        <p:origin x="178" y="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21.01.2026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gamma.app/?utm_source=made-with-gamma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>
            <a:hlinkClick r:id="rId4" tooltip="https://gamma.app/?utm_source=made-with-gamma"/>
          </p:cNvPr>
          <p:cNvSpPr/>
          <p:nvPr/>
        </p:nvSpPr>
        <p:spPr>
          <a:xfrm>
            <a:off x="16049015" y="9686925"/>
            <a:ext cx="2153260" cy="514350"/>
          </a:xfrm>
          <a:custGeom>
            <a:avLst/>
            <a:gdLst/>
            <a:ahLst/>
            <a:cxnLst/>
            <a:rect l="l" t="t" r="r" b="b"/>
            <a:pathLst>
              <a:path w="2153260" h="51435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47159" y="2557758"/>
            <a:ext cx="9335691" cy="1779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Tic-Tac-Toe AI Comparative Analysis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7159" y="4690320"/>
            <a:ext cx="9335691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b="1">
                <a:solidFill>
                  <a:srgbClr val="E5E0DF"/>
                </a:solidFill>
                <a:latin typeface="Overpass Bold"/>
                <a:ea typeface="Overpass Bold"/>
                <a:cs typeface="Overpass Bold"/>
                <a:sym typeface="Overpass Bold"/>
              </a:rPr>
              <a:t>Minimax vs Depth-Limited Minimax (Heuristic) vs Rule-Based AI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7159" y="5505602"/>
            <a:ext cx="9335691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Module: Artificial Intelligence (CU6051NI 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7159" y="6320876"/>
            <a:ext cx="9335691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Name: Abishek Tiwari | Student ID: 23048472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7159" y="7136159"/>
            <a:ext cx="9335691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Date: 1/21/2026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47159" y="2184644"/>
            <a:ext cx="6739414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Conclusion &amp; Future Work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42397" y="3511001"/>
            <a:ext cx="7956794" cy="4567390"/>
            <a:chOff x="0" y="0"/>
            <a:chExt cx="10609059" cy="6089853"/>
          </a:xfrm>
        </p:grpSpPr>
        <p:sp>
          <p:nvSpPr>
            <p:cNvPr id="7" name="Freeform 7"/>
            <p:cNvSpPr/>
            <p:nvPr/>
          </p:nvSpPr>
          <p:spPr>
            <a:xfrm>
              <a:off x="6350" y="6350"/>
              <a:ext cx="10596245" cy="6077077"/>
            </a:xfrm>
            <a:custGeom>
              <a:avLst/>
              <a:gdLst/>
              <a:ahLst/>
              <a:cxnLst/>
              <a:rect l="l" t="t" r="r" b="b"/>
              <a:pathLst>
                <a:path w="10596245" h="6077077">
                  <a:moveTo>
                    <a:pt x="0" y="167513"/>
                  </a:moveTo>
                  <a:cubicBezTo>
                    <a:pt x="0" y="75057"/>
                    <a:pt x="75057" y="0"/>
                    <a:pt x="167640" y="0"/>
                  </a:cubicBezTo>
                  <a:lnTo>
                    <a:pt x="10428605" y="0"/>
                  </a:lnTo>
                  <a:cubicBezTo>
                    <a:pt x="10521188" y="0"/>
                    <a:pt x="10596245" y="75057"/>
                    <a:pt x="10596245" y="167513"/>
                  </a:cubicBezTo>
                  <a:lnTo>
                    <a:pt x="10596245" y="5909564"/>
                  </a:lnTo>
                  <a:cubicBezTo>
                    <a:pt x="10596245" y="6002147"/>
                    <a:pt x="10521188" y="6077077"/>
                    <a:pt x="10428605" y="6077077"/>
                  </a:cubicBezTo>
                  <a:lnTo>
                    <a:pt x="167640" y="6077077"/>
                  </a:lnTo>
                  <a:cubicBezTo>
                    <a:pt x="75057" y="6077077"/>
                    <a:pt x="0" y="6002020"/>
                    <a:pt x="0" y="5909564"/>
                  </a:cubicBezTo>
                  <a:close/>
                </a:path>
              </a:pathLst>
            </a:custGeom>
            <a:solidFill>
              <a:srgbClr val="7E023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10608945" cy="6089777"/>
            </a:xfrm>
            <a:custGeom>
              <a:avLst/>
              <a:gdLst/>
              <a:ahLst/>
              <a:cxnLst/>
              <a:rect l="l" t="t" r="r" b="b"/>
              <a:pathLst>
                <a:path w="10608945" h="6089777">
                  <a:moveTo>
                    <a:pt x="0" y="173863"/>
                  </a:moveTo>
                  <a:cubicBezTo>
                    <a:pt x="0" y="77851"/>
                    <a:pt x="77978" y="0"/>
                    <a:pt x="173990" y="0"/>
                  </a:cubicBezTo>
                  <a:lnTo>
                    <a:pt x="10434955" y="0"/>
                  </a:lnTo>
                  <a:lnTo>
                    <a:pt x="10434955" y="6350"/>
                  </a:lnTo>
                  <a:lnTo>
                    <a:pt x="10434955" y="0"/>
                  </a:lnTo>
                  <a:cubicBezTo>
                    <a:pt x="10531094" y="0"/>
                    <a:pt x="10608945" y="77851"/>
                    <a:pt x="10608945" y="173863"/>
                  </a:cubicBezTo>
                  <a:lnTo>
                    <a:pt x="10602595" y="173863"/>
                  </a:lnTo>
                  <a:lnTo>
                    <a:pt x="10608945" y="173863"/>
                  </a:lnTo>
                  <a:lnTo>
                    <a:pt x="10608945" y="5915914"/>
                  </a:lnTo>
                  <a:lnTo>
                    <a:pt x="10602595" y="5915914"/>
                  </a:lnTo>
                  <a:lnTo>
                    <a:pt x="10608945" y="5915914"/>
                  </a:lnTo>
                  <a:cubicBezTo>
                    <a:pt x="10608945" y="6011926"/>
                    <a:pt x="10530967" y="6089777"/>
                    <a:pt x="10434955" y="6089777"/>
                  </a:cubicBezTo>
                  <a:lnTo>
                    <a:pt x="10434955" y="6083427"/>
                  </a:lnTo>
                  <a:lnTo>
                    <a:pt x="10434955" y="6089777"/>
                  </a:lnTo>
                  <a:lnTo>
                    <a:pt x="173990" y="6089777"/>
                  </a:lnTo>
                  <a:lnTo>
                    <a:pt x="173990" y="6083427"/>
                  </a:lnTo>
                  <a:lnTo>
                    <a:pt x="173990" y="6089777"/>
                  </a:lnTo>
                  <a:cubicBezTo>
                    <a:pt x="77851" y="6089777"/>
                    <a:pt x="0" y="6011926"/>
                    <a:pt x="0" y="5915914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5915914"/>
                  </a:lnTo>
                  <a:lnTo>
                    <a:pt x="6350" y="5915914"/>
                  </a:lnTo>
                  <a:lnTo>
                    <a:pt x="12700" y="5915914"/>
                  </a:lnTo>
                  <a:cubicBezTo>
                    <a:pt x="12700" y="6004941"/>
                    <a:pt x="84963" y="6077077"/>
                    <a:pt x="173990" y="6077077"/>
                  </a:cubicBezTo>
                  <a:lnTo>
                    <a:pt x="10434955" y="6077077"/>
                  </a:lnTo>
                  <a:cubicBezTo>
                    <a:pt x="10524110" y="6077077"/>
                    <a:pt x="10596245" y="6004941"/>
                    <a:pt x="10596245" y="5915914"/>
                  </a:cubicBezTo>
                  <a:lnTo>
                    <a:pt x="10596245" y="173863"/>
                  </a:lnTo>
                  <a:cubicBezTo>
                    <a:pt x="10596245" y="84836"/>
                    <a:pt x="10523982" y="12700"/>
                    <a:pt x="10434955" y="12700"/>
                  </a:cubicBezTo>
                  <a:lnTo>
                    <a:pt x="173990" y="12700"/>
                  </a:lnTo>
                  <a:lnTo>
                    <a:pt x="173990" y="6350"/>
                  </a:lnTo>
                  <a:lnTo>
                    <a:pt x="173990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971B55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55827" y="3824440"/>
            <a:ext cx="897579" cy="897579"/>
            <a:chOff x="0" y="0"/>
            <a:chExt cx="1196772" cy="119677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F2037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Freeform 11" descr="preencoded.png"/>
          <p:cNvSpPr/>
          <p:nvPr/>
        </p:nvSpPr>
        <p:spPr>
          <a:xfrm>
            <a:off x="1602581" y="4071195"/>
            <a:ext cx="403917" cy="403917"/>
          </a:xfrm>
          <a:custGeom>
            <a:avLst/>
            <a:gdLst/>
            <a:ahLst/>
            <a:cxnLst/>
            <a:rect l="l" t="t" r="r" b="b"/>
            <a:pathLst>
              <a:path w="403917" h="403917">
                <a:moveTo>
                  <a:pt x="0" y="0"/>
                </a:moveTo>
                <a:lnTo>
                  <a:pt x="403917" y="0"/>
                </a:lnTo>
                <a:lnTo>
                  <a:pt x="403917" y="403917"/>
                </a:lnTo>
                <a:lnTo>
                  <a:pt x="0" y="4039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8605" b="-1860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55827" y="5011636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Bold"/>
                <a:ea typeface="Overpass Bold"/>
                <a:cs typeface="Overpass Bold"/>
                <a:sym typeface="Overpass Bold"/>
              </a:rPr>
              <a:t>Conclusion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55827" y="5545341"/>
            <a:ext cx="7329935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Minimax gives optimal gameplay but high time cost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55827" y="6128747"/>
            <a:ext cx="7329935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Heuristic achieves near-optimal outcomes extremely fast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55827" y="7190927"/>
            <a:ext cx="7329935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Rule-Based is simplest but weakest (many losses)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288809" y="3511001"/>
            <a:ext cx="7956794" cy="4567390"/>
            <a:chOff x="0" y="0"/>
            <a:chExt cx="10609059" cy="6089853"/>
          </a:xfrm>
        </p:grpSpPr>
        <p:sp>
          <p:nvSpPr>
            <p:cNvPr id="17" name="Freeform 17"/>
            <p:cNvSpPr/>
            <p:nvPr/>
          </p:nvSpPr>
          <p:spPr>
            <a:xfrm>
              <a:off x="6350" y="6350"/>
              <a:ext cx="10596245" cy="6077077"/>
            </a:xfrm>
            <a:custGeom>
              <a:avLst/>
              <a:gdLst/>
              <a:ahLst/>
              <a:cxnLst/>
              <a:rect l="l" t="t" r="r" b="b"/>
              <a:pathLst>
                <a:path w="10596245" h="6077077">
                  <a:moveTo>
                    <a:pt x="0" y="167513"/>
                  </a:moveTo>
                  <a:cubicBezTo>
                    <a:pt x="0" y="75057"/>
                    <a:pt x="75057" y="0"/>
                    <a:pt x="167640" y="0"/>
                  </a:cubicBezTo>
                  <a:lnTo>
                    <a:pt x="10428605" y="0"/>
                  </a:lnTo>
                  <a:cubicBezTo>
                    <a:pt x="10521188" y="0"/>
                    <a:pt x="10596245" y="75057"/>
                    <a:pt x="10596245" y="167513"/>
                  </a:cubicBezTo>
                  <a:lnTo>
                    <a:pt x="10596245" y="5909564"/>
                  </a:lnTo>
                  <a:cubicBezTo>
                    <a:pt x="10596245" y="6002147"/>
                    <a:pt x="10521188" y="6077077"/>
                    <a:pt x="10428605" y="6077077"/>
                  </a:cubicBezTo>
                  <a:lnTo>
                    <a:pt x="167640" y="6077077"/>
                  </a:lnTo>
                  <a:cubicBezTo>
                    <a:pt x="75057" y="6077077"/>
                    <a:pt x="0" y="6002020"/>
                    <a:pt x="0" y="5909564"/>
                  </a:cubicBezTo>
                  <a:close/>
                </a:path>
              </a:pathLst>
            </a:custGeom>
            <a:solidFill>
              <a:srgbClr val="7E023C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0"/>
              <a:ext cx="10608945" cy="6089777"/>
            </a:xfrm>
            <a:custGeom>
              <a:avLst/>
              <a:gdLst/>
              <a:ahLst/>
              <a:cxnLst/>
              <a:rect l="l" t="t" r="r" b="b"/>
              <a:pathLst>
                <a:path w="10608945" h="6089777">
                  <a:moveTo>
                    <a:pt x="0" y="173863"/>
                  </a:moveTo>
                  <a:cubicBezTo>
                    <a:pt x="0" y="77851"/>
                    <a:pt x="77978" y="0"/>
                    <a:pt x="173990" y="0"/>
                  </a:cubicBezTo>
                  <a:lnTo>
                    <a:pt x="10434955" y="0"/>
                  </a:lnTo>
                  <a:lnTo>
                    <a:pt x="10434955" y="6350"/>
                  </a:lnTo>
                  <a:lnTo>
                    <a:pt x="10434955" y="0"/>
                  </a:lnTo>
                  <a:cubicBezTo>
                    <a:pt x="10531094" y="0"/>
                    <a:pt x="10608945" y="77851"/>
                    <a:pt x="10608945" y="173863"/>
                  </a:cubicBezTo>
                  <a:lnTo>
                    <a:pt x="10602595" y="173863"/>
                  </a:lnTo>
                  <a:lnTo>
                    <a:pt x="10608945" y="173863"/>
                  </a:lnTo>
                  <a:lnTo>
                    <a:pt x="10608945" y="5915914"/>
                  </a:lnTo>
                  <a:lnTo>
                    <a:pt x="10602595" y="5915914"/>
                  </a:lnTo>
                  <a:lnTo>
                    <a:pt x="10608945" y="5915914"/>
                  </a:lnTo>
                  <a:cubicBezTo>
                    <a:pt x="10608945" y="6011926"/>
                    <a:pt x="10530967" y="6089777"/>
                    <a:pt x="10434955" y="6089777"/>
                  </a:cubicBezTo>
                  <a:lnTo>
                    <a:pt x="10434955" y="6083427"/>
                  </a:lnTo>
                  <a:lnTo>
                    <a:pt x="10434955" y="6089777"/>
                  </a:lnTo>
                  <a:lnTo>
                    <a:pt x="173990" y="6089777"/>
                  </a:lnTo>
                  <a:lnTo>
                    <a:pt x="173990" y="6083427"/>
                  </a:lnTo>
                  <a:lnTo>
                    <a:pt x="173990" y="6089777"/>
                  </a:lnTo>
                  <a:cubicBezTo>
                    <a:pt x="77851" y="6089777"/>
                    <a:pt x="0" y="6011926"/>
                    <a:pt x="0" y="5915914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5915914"/>
                  </a:lnTo>
                  <a:lnTo>
                    <a:pt x="6350" y="5915914"/>
                  </a:lnTo>
                  <a:lnTo>
                    <a:pt x="12700" y="5915914"/>
                  </a:lnTo>
                  <a:cubicBezTo>
                    <a:pt x="12700" y="6004941"/>
                    <a:pt x="84963" y="6077077"/>
                    <a:pt x="173990" y="6077077"/>
                  </a:cubicBezTo>
                  <a:lnTo>
                    <a:pt x="10434955" y="6077077"/>
                  </a:lnTo>
                  <a:cubicBezTo>
                    <a:pt x="10524110" y="6077077"/>
                    <a:pt x="10596245" y="6004941"/>
                    <a:pt x="10596245" y="5915914"/>
                  </a:cubicBezTo>
                  <a:lnTo>
                    <a:pt x="10596245" y="173863"/>
                  </a:lnTo>
                  <a:cubicBezTo>
                    <a:pt x="10596245" y="84836"/>
                    <a:pt x="10523982" y="12700"/>
                    <a:pt x="10434955" y="12700"/>
                  </a:cubicBezTo>
                  <a:lnTo>
                    <a:pt x="173990" y="12700"/>
                  </a:lnTo>
                  <a:lnTo>
                    <a:pt x="173990" y="6350"/>
                  </a:lnTo>
                  <a:lnTo>
                    <a:pt x="173990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971B55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602238" y="3824440"/>
            <a:ext cx="897579" cy="897579"/>
            <a:chOff x="0" y="0"/>
            <a:chExt cx="1196772" cy="119677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F2037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Freeform 21" descr="preencoded.png"/>
          <p:cNvSpPr/>
          <p:nvPr/>
        </p:nvSpPr>
        <p:spPr>
          <a:xfrm>
            <a:off x="9849002" y="4071195"/>
            <a:ext cx="403917" cy="403917"/>
          </a:xfrm>
          <a:custGeom>
            <a:avLst/>
            <a:gdLst/>
            <a:ahLst/>
            <a:cxnLst/>
            <a:rect l="l" t="t" r="r" b="b"/>
            <a:pathLst>
              <a:path w="403917" h="403917">
                <a:moveTo>
                  <a:pt x="0" y="0"/>
                </a:moveTo>
                <a:lnTo>
                  <a:pt x="403918" y="0"/>
                </a:lnTo>
                <a:lnTo>
                  <a:pt x="403918" y="403917"/>
                </a:lnTo>
                <a:lnTo>
                  <a:pt x="0" y="40391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30233" b="-302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TextBox 22"/>
          <p:cNvSpPr txBox="1"/>
          <p:nvPr/>
        </p:nvSpPr>
        <p:spPr>
          <a:xfrm>
            <a:off x="9602238" y="5011636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Bold"/>
                <a:ea typeface="Overpass Bold"/>
                <a:cs typeface="Overpass Bold"/>
                <a:sym typeface="Overpass Bold"/>
              </a:rPr>
              <a:t>Future Work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602238" y="5545341"/>
            <a:ext cx="7329935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Add Alpha-Beta pruning to speed up minimax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602238" y="6128747"/>
            <a:ext cx="7329935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Improve rule-based AI with fork detection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602238" y="6712153"/>
            <a:ext cx="7329935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Extend to bigger games (Connect 4 / Chess)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6029325" y="4274503"/>
            <a:ext cx="622935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47159" y="1854698"/>
            <a:ext cx="5632399" cy="732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Project Overview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47159" y="3325711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Project Goal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7159" y="3979069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Build a Tic-Tac-Toe game with 3 AI opponents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7159" y="4562475"/>
            <a:ext cx="7731919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Compare their performance using experiments and metrics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7159" y="5904909"/>
            <a:ext cx="4074471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Algorithms Implemented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7159" y="6558258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Minimax (full search)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7159" y="7141664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Depth-Limited Minimax with heuristic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7159" y="7725070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Rule-Based AI (simple rules)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518447" y="3325711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Output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18447" y="3979069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Human vs AI play mode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518447" y="4562475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Comparative analysis mode (AI vs AI)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18447" y="5145881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Graphs and tables in Python (matplotlib)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47159" y="2269179"/>
            <a:ext cx="6914559" cy="732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Game and Implementation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47159" y="3740201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Tic-Tac-Toe Basics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7159" y="4393559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3×3 board, players X and 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7159" y="4976965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Win: 3 in a row (row/column/diagonal)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7159" y="5560371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Draw: board full, no winner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18447" y="3740201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System Design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518447" y="4393559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Board stored as a list of 9 cells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18447" y="4976965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Functions for: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518447" y="5560371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379" lvl="2" indent="-259126" algn="l">
              <a:lnSpc>
                <a:spcPts val="3750"/>
              </a:lnSpc>
              <a:buFont typeface="Arial"/>
              <a:buChar char="⚬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available moves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18447" y="6143777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379" lvl="2" indent="-259126" algn="l">
              <a:lnSpc>
                <a:spcPts val="3750"/>
              </a:lnSpc>
              <a:buFont typeface="Arial"/>
              <a:buChar char="⚬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checking winner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518447" y="6727184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379" lvl="2" indent="-259126" algn="l">
              <a:lnSpc>
                <a:spcPts val="3750"/>
              </a:lnSpc>
              <a:buFont typeface="Arial"/>
              <a:buChar char="⚬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applying moves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18447" y="7310590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AI decision functions select best move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47159" y="2055762"/>
            <a:ext cx="5632399" cy="732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Minimax Algorithm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109" y="3367830"/>
            <a:ext cx="5236521" cy="4853883"/>
            <a:chOff x="0" y="0"/>
            <a:chExt cx="6982028" cy="6471844"/>
          </a:xfrm>
        </p:grpSpPr>
        <p:sp>
          <p:nvSpPr>
            <p:cNvPr id="7" name="Freeform 7"/>
            <p:cNvSpPr/>
            <p:nvPr/>
          </p:nvSpPr>
          <p:spPr>
            <a:xfrm>
              <a:off x="25400" y="25400"/>
              <a:ext cx="6931152" cy="6420993"/>
            </a:xfrm>
            <a:custGeom>
              <a:avLst/>
              <a:gdLst/>
              <a:ahLst/>
              <a:cxnLst/>
              <a:rect l="l" t="t" r="r" b="b"/>
              <a:pathLst>
                <a:path w="6931152" h="6420993">
                  <a:moveTo>
                    <a:pt x="0" y="243840"/>
                  </a:moveTo>
                  <a:cubicBezTo>
                    <a:pt x="0" y="109220"/>
                    <a:pt x="109220" y="0"/>
                    <a:pt x="243967" y="0"/>
                  </a:cubicBezTo>
                  <a:lnTo>
                    <a:pt x="6687185" y="0"/>
                  </a:lnTo>
                  <a:cubicBezTo>
                    <a:pt x="6821932" y="0"/>
                    <a:pt x="6931152" y="109220"/>
                    <a:pt x="6931152" y="243840"/>
                  </a:cubicBezTo>
                  <a:lnTo>
                    <a:pt x="6931152" y="6177153"/>
                  </a:lnTo>
                  <a:cubicBezTo>
                    <a:pt x="6931152" y="6311900"/>
                    <a:pt x="6821932" y="6420993"/>
                    <a:pt x="6687185" y="6420993"/>
                  </a:cubicBezTo>
                  <a:lnTo>
                    <a:pt x="243967" y="6420993"/>
                  </a:lnTo>
                  <a:cubicBezTo>
                    <a:pt x="109220" y="6420993"/>
                    <a:pt x="0" y="6311900"/>
                    <a:pt x="0" y="6177153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981952" cy="6471793"/>
            </a:xfrm>
            <a:custGeom>
              <a:avLst/>
              <a:gdLst/>
              <a:ahLst/>
              <a:cxnLst/>
              <a:rect l="l" t="t" r="r" b="b"/>
              <a:pathLst>
                <a:path w="6981952" h="6471793">
                  <a:moveTo>
                    <a:pt x="0" y="269240"/>
                  </a:moveTo>
                  <a:cubicBezTo>
                    <a:pt x="0" y="120523"/>
                    <a:pt x="120650" y="0"/>
                    <a:pt x="269367" y="0"/>
                  </a:cubicBezTo>
                  <a:lnTo>
                    <a:pt x="6712585" y="0"/>
                  </a:lnTo>
                  <a:lnTo>
                    <a:pt x="6712585" y="25400"/>
                  </a:lnTo>
                  <a:lnTo>
                    <a:pt x="6712585" y="0"/>
                  </a:lnTo>
                  <a:cubicBezTo>
                    <a:pt x="6861302" y="0"/>
                    <a:pt x="6981952" y="120523"/>
                    <a:pt x="6981952" y="269240"/>
                  </a:cubicBezTo>
                  <a:lnTo>
                    <a:pt x="6956552" y="269240"/>
                  </a:lnTo>
                  <a:lnTo>
                    <a:pt x="6981952" y="269240"/>
                  </a:lnTo>
                  <a:lnTo>
                    <a:pt x="6981952" y="6202553"/>
                  </a:lnTo>
                  <a:lnTo>
                    <a:pt x="6956552" y="6202553"/>
                  </a:lnTo>
                  <a:lnTo>
                    <a:pt x="6981952" y="6202553"/>
                  </a:lnTo>
                  <a:cubicBezTo>
                    <a:pt x="6981952" y="6351270"/>
                    <a:pt x="6861302" y="6471793"/>
                    <a:pt x="6712585" y="6471793"/>
                  </a:cubicBezTo>
                  <a:lnTo>
                    <a:pt x="6712585" y="6446393"/>
                  </a:lnTo>
                  <a:lnTo>
                    <a:pt x="6712585" y="6471793"/>
                  </a:lnTo>
                  <a:lnTo>
                    <a:pt x="269367" y="6471793"/>
                  </a:lnTo>
                  <a:lnTo>
                    <a:pt x="269367" y="6446393"/>
                  </a:lnTo>
                  <a:lnTo>
                    <a:pt x="269367" y="6471793"/>
                  </a:lnTo>
                  <a:cubicBezTo>
                    <a:pt x="120650" y="6471793"/>
                    <a:pt x="0" y="6351270"/>
                    <a:pt x="0" y="620255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6202553"/>
                  </a:lnTo>
                  <a:lnTo>
                    <a:pt x="25400" y="6202553"/>
                  </a:lnTo>
                  <a:lnTo>
                    <a:pt x="50800" y="6202553"/>
                  </a:lnTo>
                  <a:cubicBezTo>
                    <a:pt x="50800" y="6323203"/>
                    <a:pt x="148717" y="6420993"/>
                    <a:pt x="269367" y="6420993"/>
                  </a:cubicBezTo>
                  <a:lnTo>
                    <a:pt x="6712585" y="6420993"/>
                  </a:lnTo>
                  <a:cubicBezTo>
                    <a:pt x="6833362" y="6420993"/>
                    <a:pt x="6931152" y="6323203"/>
                    <a:pt x="6931152" y="6202553"/>
                  </a:cubicBezTo>
                  <a:lnTo>
                    <a:pt x="6931152" y="269240"/>
                  </a:lnTo>
                  <a:cubicBezTo>
                    <a:pt x="6931152" y="148590"/>
                    <a:pt x="6833235" y="50800"/>
                    <a:pt x="6712585" y="50800"/>
                  </a:cubicBezTo>
                  <a:lnTo>
                    <a:pt x="269367" y="50800"/>
                  </a:lnTo>
                  <a:lnTo>
                    <a:pt x="269367" y="25400"/>
                  </a:lnTo>
                  <a:lnTo>
                    <a:pt x="269367" y="50800"/>
                  </a:lnTo>
                  <a:cubicBezTo>
                    <a:pt x="148717" y="50800"/>
                    <a:pt x="50800" y="148590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09059" y="3386880"/>
            <a:ext cx="152400" cy="4815783"/>
            <a:chOff x="0" y="0"/>
            <a:chExt cx="203200" cy="64210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3200" cy="6420993"/>
            </a:xfrm>
            <a:custGeom>
              <a:avLst/>
              <a:gdLst/>
              <a:ahLst/>
              <a:cxnLst/>
              <a:rect l="l" t="t" r="r" b="b"/>
              <a:pathLst>
                <a:path w="203200" h="6420993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6319393"/>
                  </a:lnTo>
                  <a:cubicBezTo>
                    <a:pt x="203200" y="6375527"/>
                    <a:pt x="157734" y="6420993"/>
                    <a:pt x="101600" y="6420993"/>
                  </a:cubicBezTo>
                  <a:cubicBezTo>
                    <a:pt x="45466" y="6420993"/>
                    <a:pt x="0" y="6375527"/>
                    <a:pt x="0" y="6319393"/>
                  </a:cubicBezTo>
                  <a:close/>
                </a:path>
              </a:pathLst>
            </a:custGeom>
            <a:solidFill>
              <a:srgbClr val="F2037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498702" y="3714598"/>
            <a:ext cx="4409627" cy="889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Bold"/>
                <a:ea typeface="Overpass Bold"/>
                <a:cs typeface="Overpass Bold"/>
                <a:sym typeface="Overpass Bold"/>
              </a:rPr>
              <a:t>Minimax (Perfect Strategy)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98702" y="4688234"/>
            <a:ext cx="4409627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Searches all possible future moves until end of game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98702" y="5750423"/>
            <a:ext cx="4409627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Chooses move that gives best final outcome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98702" y="6812604"/>
            <a:ext cx="4409627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Assumes opponent plays perfectly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525663" y="3367830"/>
            <a:ext cx="5236521" cy="4853883"/>
            <a:chOff x="0" y="0"/>
            <a:chExt cx="6982028" cy="6471844"/>
          </a:xfrm>
        </p:grpSpPr>
        <p:sp>
          <p:nvSpPr>
            <p:cNvPr id="16" name="Freeform 16"/>
            <p:cNvSpPr/>
            <p:nvPr/>
          </p:nvSpPr>
          <p:spPr>
            <a:xfrm>
              <a:off x="25400" y="25400"/>
              <a:ext cx="6931152" cy="6420993"/>
            </a:xfrm>
            <a:custGeom>
              <a:avLst/>
              <a:gdLst/>
              <a:ahLst/>
              <a:cxnLst/>
              <a:rect l="l" t="t" r="r" b="b"/>
              <a:pathLst>
                <a:path w="6931152" h="6420993">
                  <a:moveTo>
                    <a:pt x="0" y="243840"/>
                  </a:moveTo>
                  <a:cubicBezTo>
                    <a:pt x="0" y="109220"/>
                    <a:pt x="109220" y="0"/>
                    <a:pt x="243967" y="0"/>
                  </a:cubicBezTo>
                  <a:lnTo>
                    <a:pt x="6687185" y="0"/>
                  </a:lnTo>
                  <a:cubicBezTo>
                    <a:pt x="6821932" y="0"/>
                    <a:pt x="6931152" y="109220"/>
                    <a:pt x="6931152" y="243840"/>
                  </a:cubicBezTo>
                  <a:lnTo>
                    <a:pt x="6931152" y="6177153"/>
                  </a:lnTo>
                  <a:cubicBezTo>
                    <a:pt x="6931152" y="6311900"/>
                    <a:pt x="6821932" y="6420993"/>
                    <a:pt x="6687185" y="6420993"/>
                  </a:cubicBezTo>
                  <a:lnTo>
                    <a:pt x="243967" y="6420993"/>
                  </a:lnTo>
                  <a:cubicBezTo>
                    <a:pt x="109220" y="6420993"/>
                    <a:pt x="0" y="6311900"/>
                    <a:pt x="0" y="6177153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6981952" cy="6471793"/>
            </a:xfrm>
            <a:custGeom>
              <a:avLst/>
              <a:gdLst/>
              <a:ahLst/>
              <a:cxnLst/>
              <a:rect l="l" t="t" r="r" b="b"/>
              <a:pathLst>
                <a:path w="6981952" h="6471793">
                  <a:moveTo>
                    <a:pt x="0" y="269240"/>
                  </a:moveTo>
                  <a:cubicBezTo>
                    <a:pt x="0" y="120523"/>
                    <a:pt x="120650" y="0"/>
                    <a:pt x="269367" y="0"/>
                  </a:cubicBezTo>
                  <a:lnTo>
                    <a:pt x="6712585" y="0"/>
                  </a:lnTo>
                  <a:lnTo>
                    <a:pt x="6712585" y="25400"/>
                  </a:lnTo>
                  <a:lnTo>
                    <a:pt x="6712585" y="0"/>
                  </a:lnTo>
                  <a:cubicBezTo>
                    <a:pt x="6861302" y="0"/>
                    <a:pt x="6981952" y="120523"/>
                    <a:pt x="6981952" y="269240"/>
                  </a:cubicBezTo>
                  <a:lnTo>
                    <a:pt x="6956552" y="269240"/>
                  </a:lnTo>
                  <a:lnTo>
                    <a:pt x="6981952" y="269240"/>
                  </a:lnTo>
                  <a:lnTo>
                    <a:pt x="6981952" y="6202553"/>
                  </a:lnTo>
                  <a:lnTo>
                    <a:pt x="6956552" y="6202553"/>
                  </a:lnTo>
                  <a:lnTo>
                    <a:pt x="6981952" y="6202553"/>
                  </a:lnTo>
                  <a:cubicBezTo>
                    <a:pt x="6981952" y="6351270"/>
                    <a:pt x="6861302" y="6471793"/>
                    <a:pt x="6712585" y="6471793"/>
                  </a:cubicBezTo>
                  <a:lnTo>
                    <a:pt x="6712585" y="6446393"/>
                  </a:lnTo>
                  <a:lnTo>
                    <a:pt x="6712585" y="6471793"/>
                  </a:lnTo>
                  <a:lnTo>
                    <a:pt x="269367" y="6471793"/>
                  </a:lnTo>
                  <a:lnTo>
                    <a:pt x="269367" y="6446393"/>
                  </a:lnTo>
                  <a:lnTo>
                    <a:pt x="269367" y="6471793"/>
                  </a:lnTo>
                  <a:cubicBezTo>
                    <a:pt x="120650" y="6471793"/>
                    <a:pt x="0" y="6351270"/>
                    <a:pt x="0" y="620255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6202553"/>
                  </a:lnTo>
                  <a:lnTo>
                    <a:pt x="25400" y="6202553"/>
                  </a:lnTo>
                  <a:lnTo>
                    <a:pt x="50800" y="6202553"/>
                  </a:lnTo>
                  <a:cubicBezTo>
                    <a:pt x="50800" y="6323203"/>
                    <a:pt x="148717" y="6420993"/>
                    <a:pt x="269367" y="6420993"/>
                  </a:cubicBezTo>
                  <a:lnTo>
                    <a:pt x="6712585" y="6420993"/>
                  </a:lnTo>
                  <a:cubicBezTo>
                    <a:pt x="6833362" y="6420993"/>
                    <a:pt x="6931152" y="6323203"/>
                    <a:pt x="6931152" y="6202553"/>
                  </a:cubicBezTo>
                  <a:lnTo>
                    <a:pt x="6931152" y="269240"/>
                  </a:lnTo>
                  <a:cubicBezTo>
                    <a:pt x="6931152" y="148590"/>
                    <a:pt x="6833235" y="50800"/>
                    <a:pt x="6712585" y="50800"/>
                  </a:cubicBezTo>
                  <a:lnTo>
                    <a:pt x="269367" y="50800"/>
                  </a:lnTo>
                  <a:lnTo>
                    <a:pt x="269367" y="25400"/>
                  </a:lnTo>
                  <a:lnTo>
                    <a:pt x="269367" y="50800"/>
                  </a:lnTo>
                  <a:cubicBezTo>
                    <a:pt x="148717" y="50800"/>
                    <a:pt x="50800" y="148590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506613" y="3386880"/>
            <a:ext cx="152400" cy="4815783"/>
            <a:chOff x="0" y="0"/>
            <a:chExt cx="203200" cy="642104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03200" cy="6420993"/>
            </a:xfrm>
            <a:custGeom>
              <a:avLst/>
              <a:gdLst/>
              <a:ahLst/>
              <a:cxnLst/>
              <a:rect l="l" t="t" r="r" b="b"/>
              <a:pathLst>
                <a:path w="203200" h="6420993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6319393"/>
                  </a:lnTo>
                  <a:cubicBezTo>
                    <a:pt x="203200" y="6375527"/>
                    <a:pt x="157734" y="6420993"/>
                    <a:pt x="101600" y="6420993"/>
                  </a:cubicBezTo>
                  <a:cubicBezTo>
                    <a:pt x="45466" y="6420993"/>
                    <a:pt x="0" y="6375527"/>
                    <a:pt x="0" y="6319393"/>
                  </a:cubicBezTo>
                  <a:close/>
                </a:path>
              </a:pathLst>
            </a:custGeom>
            <a:solidFill>
              <a:srgbClr val="F2037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996265" y="3714598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Bold"/>
                <a:ea typeface="Overpass Bold"/>
                <a:cs typeface="Overpass Bold"/>
                <a:sym typeface="Overpass Bold"/>
              </a:rPr>
              <a:t>Scoring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996265" y="4248302"/>
            <a:ext cx="4409627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Win = +1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996265" y="4831709"/>
            <a:ext cx="4409627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Loss = −1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996265" y="5415115"/>
            <a:ext cx="4409627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Draw = 0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2023227" y="3367830"/>
            <a:ext cx="5236664" cy="4853883"/>
            <a:chOff x="0" y="0"/>
            <a:chExt cx="6982219" cy="6471844"/>
          </a:xfrm>
        </p:grpSpPr>
        <p:sp>
          <p:nvSpPr>
            <p:cNvPr id="25" name="Freeform 25"/>
            <p:cNvSpPr/>
            <p:nvPr/>
          </p:nvSpPr>
          <p:spPr>
            <a:xfrm>
              <a:off x="25400" y="25400"/>
              <a:ext cx="6931406" cy="6420993"/>
            </a:xfrm>
            <a:custGeom>
              <a:avLst/>
              <a:gdLst/>
              <a:ahLst/>
              <a:cxnLst/>
              <a:rect l="l" t="t" r="r" b="b"/>
              <a:pathLst>
                <a:path w="6931406" h="6420993">
                  <a:moveTo>
                    <a:pt x="0" y="243840"/>
                  </a:moveTo>
                  <a:cubicBezTo>
                    <a:pt x="0" y="109220"/>
                    <a:pt x="109220" y="0"/>
                    <a:pt x="243967" y="0"/>
                  </a:cubicBezTo>
                  <a:lnTo>
                    <a:pt x="6687439" y="0"/>
                  </a:lnTo>
                  <a:cubicBezTo>
                    <a:pt x="6822186" y="0"/>
                    <a:pt x="6931406" y="109220"/>
                    <a:pt x="6931406" y="243840"/>
                  </a:cubicBezTo>
                  <a:lnTo>
                    <a:pt x="6931406" y="6177153"/>
                  </a:lnTo>
                  <a:cubicBezTo>
                    <a:pt x="6931406" y="6311900"/>
                    <a:pt x="6822186" y="6420993"/>
                    <a:pt x="6687439" y="6420993"/>
                  </a:cubicBezTo>
                  <a:lnTo>
                    <a:pt x="243967" y="6420993"/>
                  </a:lnTo>
                  <a:cubicBezTo>
                    <a:pt x="109220" y="6420993"/>
                    <a:pt x="0" y="6311900"/>
                    <a:pt x="0" y="6177153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0" y="0"/>
              <a:ext cx="6982206" cy="6471793"/>
            </a:xfrm>
            <a:custGeom>
              <a:avLst/>
              <a:gdLst/>
              <a:ahLst/>
              <a:cxnLst/>
              <a:rect l="l" t="t" r="r" b="b"/>
              <a:pathLst>
                <a:path w="6982206" h="6471793">
                  <a:moveTo>
                    <a:pt x="0" y="269240"/>
                  </a:moveTo>
                  <a:cubicBezTo>
                    <a:pt x="0" y="120523"/>
                    <a:pt x="120650" y="0"/>
                    <a:pt x="269367" y="0"/>
                  </a:cubicBezTo>
                  <a:lnTo>
                    <a:pt x="6712839" y="0"/>
                  </a:lnTo>
                  <a:lnTo>
                    <a:pt x="6712839" y="25400"/>
                  </a:lnTo>
                  <a:lnTo>
                    <a:pt x="6712839" y="0"/>
                  </a:lnTo>
                  <a:cubicBezTo>
                    <a:pt x="6861556" y="0"/>
                    <a:pt x="6982206" y="120523"/>
                    <a:pt x="6982206" y="269240"/>
                  </a:cubicBezTo>
                  <a:lnTo>
                    <a:pt x="6956806" y="269240"/>
                  </a:lnTo>
                  <a:lnTo>
                    <a:pt x="6982206" y="269240"/>
                  </a:lnTo>
                  <a:lnTo>
                    <a:pt x="6982206" y="6202553"/>
                  </a:lnTo>
                  <a:lnTo>
                    <a:pt x="6956806" y="6202553"/>
                  </a:lnTo>
                  <a:lnTo>
                    <a:pt x="6982206" y="6202553"/>
                  </a:lnTo>
                  <a:cubicBezTo>
                    <a:pt x="6982206" y="6351270"/>
                    <a:pt x="6861556" y="6471793"/>
                    <a:pt x="6712839" y="6471793"/>
                  </a:cubicBezTo>
                  <a:lnTo>
                    <a:pt x="6712839" y="6446393"/>
                  </a:lnTo>
                  <a:lnTo>
                    <a:pt x="6712839" y="6471793"/>
                  </a:lnTo>
                  <a:lnTo>
                    <a:pt x="269367" y="6471793"/>
                  </a:lnTo>
                  <a:lnTo>
                    <a:pt x="269367" y="6446393"/>
                  </a:lnTo>
                  <a:lnTo>
                    <a:pt x="269367" y="6471793"/>
                  </a:lnTo>
                  <a:cubicBezTo>
                    <a:pt x="120650" y="6471793"/>
                    <a:pt x="0" y="6351270"/>
                    <a:pt x="0" y="620255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6202553"/>
                  </a:lnTo>
                  <a:lnTo>
                    <a:pt x="25400" y="6202553"/>
                  </a:lnTo>
                  <a:lnTo>
                    <a:pt x="50800" y="6202553"/>
                  </a:lnTo>
                  <a:cubicBezTo>
                    <a:pt x="50800" y="6323203"/>
                    <a:pt x="148717" y="6420993"/>
                    <a:pt x="269367" y="6420993"/>
                  </a:cubicBezTo>
                  <a:lnTo>
                    <a:pt x="6712839" y="6420993"/>
                  </a:lnTo>
                  <a:cubicBezTo>
                    <a:pt x="6833616" y="6420993"/>
                    <a:pt x="6931406" y="6323203"/>
                    <a:pt x="6931406" y="6202553"/>
                  </a:cubicBezTo>
                  <a:lnTo>
                    <a:pt x="6931406" y="269240"/>
                  </a:lnTo>
                  <a:cubicBezTo>
                    <a:pt x="6931406" y="148590"/>
                    <a:pt x="6833489" y="50800"/>
                    <a:pt x="6712839" y="50800"/>
                  </a:cubicBezTo>
                  <a:lnTo>
                    <a:pt x="269367" y="50800"/>
                  </a:lnTo>
                  <a:lnTo>
                    <a:pt x="269367" y="25400"/>
                  </a:lnTo>
                  <a:lnTo>
                    <a:pt x="269367" y="50800"/>
                  </a:lnTo>
                  <a:cubicBezTo>
                    <a:pt x="148717" y="50800"/>
                    <a:pt x="50800" y="148590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2004177" y="3386880"/>
            <a:ext cx="152400" cy="4815783"/>
            <a:chOff x="0" y="0"/>
            <a:chExt cx="203200" cy="6421044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03200" cy="6420993"/>
            </a:xfrm>
            <a:custGeom>
              <a:avLst/>
              <a:gdLst/>
              <a:ahLst/>
              <a:cxnLst/>
              <a:rect l="l" t="t" r="r" b="b"/>
              <a:pathLst>
                <a:path w="203200" h="6420993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6319393"/>
                  </a:lnTo>
                  <a:cubicBezTo>
                    <a:pt x="203200" y="6375527"/>
                    <a:pt x="157734" y="6420993"/>
                    <a:pt x="101600" y="6420993"/>
                  </a:cubicBezTo>
                  <a:cubicBezTo>
                    <a:pt x="45466" y="6420993"/>
                    <a:pt x="0" y="6375527"/>
                    <a:pt x="0" y="6319393"/>
                  </a:cubicBezTo>
                  <a:close/>
                </a:path>
              </a:pathLst>
            </a:custGeom>
            <a:solidFill>
              <a:srgbClr val="F2037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2493828" y="3714598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Bold"/>
                <a:ea typeface="Overpass Bold"/>
                <a:cs typeface="Overpass Bold"/>
                <a:sym typeface="Overpass Bold"/>
              </a:rPr>
              <a:t>Key Point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493828" y="4248302"/>
            <a:ext cx="4409780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Strongest algorithm, never loses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493828" y="5310483"/>
            <a:ext cx="4409780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Slowest due to full search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47159" y="2515048"/>
            <a:ext cx="9211266" cy="732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Depth-Limited Minimax + Heuristic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109" y="3827116"/>
            <a:ext cx="5236521" cy="3935168"/>
            <a:chOff x="0" y="0"/>
            <a:chExt cx="6982028" cy="5246891"/>
          </a:xfrm>
        </p:grpSpPr>
        <p:sp>
          <p:nvSpPr>
            <p:cNvPr id="7" name="Freeform 7"/>
            <p:cNvSpPr/>
            <p:nvPr/>
          </p:nvSpPr>
          <p:spPr>
            <a:xfrm>
              <a:off x="25400" y="25400"/>
              <a:ext cx="6931279" cy="5196078"/>
            </a:xfrm>
            <a:custGeom>
              <a:avLst/>
              <a:gdLst/>
              <a:ahLst/>
              <a:cxnLst/>
              <a:rect l="l" t="t" r="r" b="b"/>
              <a:pathLst>
                <a:path w="6931279" h="5196078">
                  <a:moveTo>
                    <a:pt x="0" y="243840"/>
                  </a:moveTo>
                  <a:cubicBezTo>
                    <a:pt x="0" y="109220"/>
                    <a:pt x="109474" y="0"/>
                    <a:pt x="244475" y="0"/>
                  </a:cubicBezTo>
                  <a:lnTo>
                    <a:pt x="6686804" y="0"/>
                  </a:lnTo>
                  <a:cubicBezTo>
                    <a:pt x="6821805" y="0"/>
                    <a:pt x="6931279" y="109220"/>
                    <a:pt x="6931279" y="243840"/>
                  </a:cubicBezTo>
                  <a:lnTo>
                    <a:pt x="6931279" y="4952238"/>
                  </a:lnTo>
                  <a:cubicBezTo>
                    <a:pt x="6931279" y="5086858"/>
                    <a:pt x="6821805" y="5196078"/>
                    <a:pt x="6686804" y="5196078"/>
                  </a:cubicBezTo>
                  <a:lnTo>
                    <a:pt x="244475" y="5196078"/>
                  </a:lnTo>
                  <a:cubicBezTo>
                    <a:pt x="109474" y="5196078"/>
                    <a:pt x="0" y="5086858"/>
                    <a:pt x="0" y="4952238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982079" cy="5246878"/>
            </a:xfrm>
            <a:custGeom>
              <a:avLst/>
              <a:gdLst/>
              <a:ahLst/>
              <a:cxnLst/>
              <a:rect l="l" t="t" r="r" b="b"/>
              <a:pathLst>
                <a:path w="6982079" h="5246878">
                  <a:moveTo>
                    <a:pt x="0" y="269240"/>
                  </a:moveTo>
                  <a:cubicBezTo>
                    <a:pt x="0" y="120523"/>
                    <a:pt x="120904" y="0"/>
                    <a:pt x="269875" y="0"/>
                  </a:cubicBezTo>
                  <a:lnTo>
                    <a:pt x="6712204" y="0"/>
                  </a:lnTo>
                  <a:lnTo>
                    <a:pt x="6712204" y="25400"/>
                  </a:lnTo>
                  <a:lnTo>
                    <a:pt x="6712204" y="0"/>
                  </a:lnTo>
                  <a:cubicBezTo>
                    <a:pt x="6861175" y="0"/>
                    <a:pt x="6982079" y="120523"/>
                    <a:pt x="6982079" y="269240"/>
                  </a:cubicBezTo>
                  <a:lnTo>
                    <a:pt x="6956679" y="269240"/>
                  </a:lnTo>
                  <a:lnTo>
                    <a:pt x="6982079" y="269240"/>
                  </a:lnTo>
                  <a:lnTo>
                    <a:pt x="6982079" y="4977638"/>
                  </a:lnTo>
                  <a:lnTo>
                    <a:pt x="6956679" y="4977638"/>
                  </a:lnTo>
                  <a:lnTo>
                    <a:pt x="6982079" y="4977638"/>
                  </a:lnTo>
                  <a:cubicBezTo>
                    <a:pt x="6982079" y="5126355"/>
                    <a:pt x="6861175" y="5246878"/>
                    <a:pt x="6712204" y="5246878"/>
                  </a:cubicBezTo>
                  <a:lnTo>
                    <a:pt x="6712204" y="5221478"/>
                  </a:lnTo>
                  <a:lnTo>
                    <a:pt x="6712204" y="5246878"/>
                  </a:lnTo>
                  <a:lnTo>
                    <a:pt x="269875" y="5246878"/>
                  </a:lnTo>
                  <a:lnTo>
                    <a:pt x="269875" y="5221478"/>
                  </a:lnTo>
                  <a:lnTo>
                    <a:pt x="269875" y="5246878"/>
                  </a:lnTo>
                  <a:cubicBezTo>
                    <a:pt x="120904" y="5246878"/>
                    <a:pt x="0" y="5126355"/>
                    <a:pt x="0" y="4977638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977638"/>
                  </a:lnTo>
                  <a:lnTo>
                    <a:pt x="25400" y="4977638"/>
                  </a:lnTo>
                  <a:lnTo>
                    <a:pt x="50800" y="4977638"/>
                  </a:lnTo>
                  <a:cubicBezTo>
                    <a:pt x="50800" y="5098288"/>
                    <a:pt x="148844" y="5196078"/>
                    <a:pt x="269875" y="5196078"/>
                  </a:cubicBezTo>
                  <a:lnTo>
                    <a:pt x="6712204" y="5196078"/>
                  </a:lnTo>
                  <a:cubicBezTo>
                    <a:pt x="6833236" y="5196078"/>
                    <a:pt x="6931279" y="5098161"/>
                    <a:pt x="6931279" y="4977638"/>
                  </a:cubicBezTo>
                  <a:lnTo>
                    <a:pt x="6931279" y="269240"/>
                  </a:lnTo>
                  <a:cubicBezTo>
                    <a:pt x="6931279" y="148590"/>
                    <a:pt x="6833236" y="50800"/>
                    <a:pt x="6712204" y="50800"/>
                  </a:cubicBezTo>
                  <a:lnTo>
                    <a:pt x="269875" y="50800"/>
                  </a:lnTo>
                  <a:lnTo>
                    <a:pt x="269875" y="25400"/>
                  </a:lnTo>
                  <a:lnTo>
                    <a:pt x="269875" y="50800"/>
                  </a:lnTo>
                  <a:cubicBezTo>
                    <a:pt x="148844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09059" y="3846166"/>
            <a:ext cx="152400" cy="3897068"/>
            <a:chOff x="0" y="0"/>
            <a:chExt cx="203200" cy="519609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3200" cy="5196078"/>
            </a:xfrm>
            <a:custGeom>
              <a:avLst/>
              <a:gdLst/>
              <a:ahLst/>
              <a:cxnLst/>
              <a:rect l="l" t="t" r="r" b="b"/>
              <a:pathLst>
                <a:path w="203200" h="5196078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5094478"/>
                  </a:lnTo>
                  <a:cubicBezTo>
                    <a:pt x="203200" y="5150612"/>
                    <a:pt x="157734" y="5196078"/>
                    <a:pt x="101600" y="5196078"/>
                  </a:cubicBezTo>
                  <a:cubicBezTo>
                    <a:pt x="45466" y="5196078"/>
                    <a:pt x="0" y="5150612"/>
                    <a:pt x="0" y="5094478"/>
                  </a:cubicBezTo>
                  <a:close/>
                </a:path>
              </a:pathLst>
            </a:custGeom>
            <a:solidFill>
              <a:srgbClr val="F2037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498702" y="4173884"/>
            <a:ext cx="38631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Bold"/>
                <a:ea typeface="Overpass Bold"/>
                <a:cs typeface="Overpass Bold"/>
                <a:sym typeface="Overpass Bold"/>
              </a:rPr>
              <a:t>Depth-Limited Minimax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98702" y="4707579"/>
            <a:ext cx="4409627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Searches only a few levels ahead (depth limit)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98702" y="5769769"/>
            <a:ext cx="4409627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Uses heuristic evaluation at cutoff depth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6525663" y="3827116"/>
            <a:ext cx="5236521" cy="3935168"/>
            <a:chOff x="0" y="0"/>
            <a:chExt cx="6982028" cy="5246891"/>
          </a:xfrm>
        </p:grpSpPr>
        <p:sp>
          <p:nvSpPr>
            <p:cNvPr id="15" name="Freeform 15"/>
            <p:cNvSpPr/>
            <p:nvPr/>
          </p:nvSpPr>
          <p:spPr>
            <a:xfrm>
              <a:off x="25400" y="25400"/>
              <a:ext cx="6931279" cy="5196078"/>
            </a:xfrm>
            <a:custGeom>
              <a:avLst/>
              <a:gdLst/>
              <a:ahLst/>
              <a:cxnLst/>
              <a:rect l="l" t="t" r="r" b="b"/>
              <a:pathLst>
                <a:path w="6931279" h="5196078">
                  <a:moveTo>
                    <a:pt x="0" y="243840"/>
                  </a:moveTo>
                  <a:cubicBezTo>
                    <a:pt x="0" y="109220"/>
                    <a:pt x="109474" y="0"/>
                    <a:pt x="244475" y="0"/>
                  </a:cubicBezTo>
                  <a:lnTo>
                    <a:pt x="6686804" y="0"/>
                  </a:lnTo>
                  <a:cubicBezTo>
                    <a:pt x="6821805" y="0"/>
                    <a:pt x="6931279" y="109220"/>
                    <a:pt x="6931279" y="243840"/>
                  </a:cubicBezTo>
                  <a:lnTo>
                    <a:pt x="6931279" y="4952238"/>
                  </a:lnTo>
                  <a:cubicBezTo>
                    <a:pt x="6931279" y="5086858"/>
                    <a:pt x="6821805" y="5196078"/>
                    <a:pt x="6686804" y="5196078"/>
                  </a:cubicBezTo>
                  <a:lnTo>
                    <a:pt x="244475" y="5196078"/>
                  </a:lnTo>
                  <a:cubicBezTo>
                    <a:pt x="109474" y="5196078"/>
                    <a:pt x="0" y="5086858"/>
                    <a:pt x="0" y="4952238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0" y="0"/>
              <a:ext cx="6982079" cy="5246878"/>
            </a:xfrm>
            <a:custGeom>
              <a:avLst/>
              <a:gdLst/>
              <a:ahLst/>
              <a:cxnLst/>
              <a:rect l="l" t="t" r="r" b="b"/>
              <a:pathLst>
                <a:path w="6982079" h="5246878">
                  <a:moveTo>
                    <a:pt x="0" y="269240"/>
                  </a:moveTo>
                  <a:cubicBezTo>
                    <a:pt x="0" y="120523"/>
                    <a:pt x="120904" y="0"/>
                    <a:pt x="269875" y="0"/>
                  </a:cubicBezTo>
                  <a:lnTo>
                    <a:pt x="6712204" y="0"/>
                  </a:lnTo>
                  <a:lnTo>
                    <a:pt x="6712204" y="25400"/>
                  </a:lnTo>
                  <a:lnTo>
                    <a:pt x="6712204" y="0"/>
                  </a:lnTo>
                  <a:cubicBezTo>
                    <a:pt x="6861175" y="0"/>
                    <a:pt x="6982079" y="120523"/>
                    <a:pt x="6982079" y="269240"/>
                  </a:cubicBezTo>
                  <a:lnTo>
                    <a:pt x="6956679" y="269240"/>
                  </a:lnTo>
                  <a:lnTo>
                    <a:pt x="6982079" y="269240"/>
                  </a:lnTo>
                  <a:lnTo>
                    <a:pt x="6982079" y="4977638"/>
                  </a:lnTo>
                  <a:lnTo>
                    <a:pt x="6956679" y="4977638"/>
                  </a:lnTo>
                  <a:lnTo>
                    <a:pt x="6982079" y="4977638"/>
                  </a:lnTo>
                  <a:cubicBezTo>
                    <a:pt x="6982079" y="5126355"/>
                    <a:pt x="6861175" y="5246878"/>
                    <a:pt x="6712204" y="5246878"/>
                  </a:cubicBezTo>
                  <a:lnTo>
                    <a:pt x="6712204" y="5221478"/>
                  </a:lnTo>
                  <a:lnTo>
                    <a:pt x="6712204" y="5246878"/>
                  </a:lnTo>
                  <a:lnTo>
                    <a:pt x="269875" y="5246878"/>
                  </a:lnTo>
                  <a:lnTo>
                    <a:pt x="269875" y="5221478"/>
                  </a:lnTo>
                  <a:lnTo>
                    <a:pt x="269875" y="5246878"/>
                  </a:lnTo>
                  <a:cubicBezTo>
                    <a:pt x="120904" y="5246878"/>
                    <a:pt x="0" y="5126355"/>
                    <a:pt x="0" y="4977638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977638"/>
                  </a:lnTo>
                  <a:lnTo>
                    <a:pt x="25400" y="4977638"/>
                  </a:lnTo>
                  <a:lnTo>
                    <a:pt x="50800" y="4977638"/>
                  </a:lnTo>
                  <a:cubicBezTo>
                    <a:pt x="50800" y="5098288"/>
                    <a:pt x="148844" y="5196078"/>
                    <a:pt x="269875" y="5196078"/>
                  </a:cubicBezTo>
                  <a:lnTo>
                    <a:pt x="6712204" y="5196078"/>
                  </a:lnTo>
                  <a:cubicBezTo>
                    <a:pt x="6833236" y="5196078"/>
                    <a:pt x="6931279" y="5098161"/>
                    <a:pt x="6931279" y="4977638"/>
                  </a:cubicBezTo>
                  <a:lnTo>
                    <a:pt x="6931279" y="269240"/>
                  </a:lnTo>
                  <a:cubicBezTo>
                    <a:pt x="6931279" y="148590"/>
                    <a:pt x="6833236" y="50800"/>
                    <a:pt x="6712204" y="50800"/>
                  </a:cubicBezTo>
                  <a:lnTo>
                    <a:pt x="269875" y="50800"/>
                  </a:lnTo>
                  <a:lnTo>
                    <a:pt x="269875" y="25400"/>
                  </a:lnTo>
                  <a:lnTo>
                    <a:pt x="269875" y="50800"/>
                  </a:lnTo>
                  <a:cubicBezTo>
                    <a:pt x="148844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506613" y="3846166"/>
            <a:ext cx="152400" cy="3897068"/>
            <a:chOff x="0" y="0"/>
            <a:chExt cx="203200" cy="519609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03200" cy="5196078"/>
            </a:xfrm>
            <a:custGeom>
              <a:avLst/>
              <a:gdLst/>
              <a:ahLst/>
              <a:cxnLst/>
              <a:rect l="l" t="t" r="r" b="b"/>
              <a:pathLst>
                <a:path w="203200" h="5196078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5094478"/>
                  </a:lnTo>
                  <a:cubicBezTo>
                    <a:pt x="203200" y="5150612"/>
                    <a:pt x="157734" y="5196078"/>
                    <a:pt x="101600" y="5196078"/>
                  </a:cubicBezTo>
                  <a:cubicBezTo>
                    <a:pt x="45466" y="5196078"/>
                    <a:pt x="0" y="5150612"/>
                    <a:pt x="0" y="5094478"/>
                  </a:cubicBezTo>
                  <a:close/>
                </a:path>
              </a:pathLst>
            </a:custGeom>
            <a:solidFill>
              <a:srgbClr val="F2037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6996265" y="4173884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Bold"/>
                <a:ea typeface="Overpass Bold"/>
                <a:cs typeface="Overpass Bold"/>
                <a:sym typeface="Overpass Bold"/>
              </a:rPr>
              <a:t>Heuristic Function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996265" y="4707579"/>
            <a:ext cx="4409627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+10 if AI has 2-in-a-row and 1 empty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996265" y="5769769"/>
            <a:ext cx="4409627" cy="1052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−10 if opponent has 2-in-a-row and 1 empty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996265" y="6831959"/>
            <a:ext cx="4409627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Bonus for center and corners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2023227" y="3827116"/>
            <a:ext cx="5236664" cy="3935168"/>
            <a:chOff x="0" y="0"/>
            <a:chExt cx="6982219" cy="5246891"/>
          </a:xfrm>
        </p:grpSpPr>
        <p:sp>
          <p:nvSpPr>
            <p:cNvPr id="24" name="Freeform 24"/>
            <p:cNvSpPr/>
            <p:nvPr/>
          </p:nvSpPr>
          <p:spPr>
            <a:xfrm>
              <a:off x="25400" y="25400"/>
              <a:ext cx="6931406" cy="5196078"/>
            </a:xfrm>
            <a:custGeom>
              <a:avLst/>
              <a:gdLst/>
              <a:ahLst/>
              <a:cxnLst/>
              <a:rect l="l" t="t" r="r" b="b"/>
              <a:pathLst>
                <a:path w="6931406" h="5196078">
                  <a:moveTo>
                    <a:pt x="0" y="243840"/>
                  </a:moveTo>
                  <a:cubicBezTo>
                    <a:pt x="0" y="109220"/>
                    <a:pt x="109474" y="0"/>
                    <a:pt x="244475" y="0"/>
                  </a:cubicBezTo>
                  <a:lnTo>
                    <a:pt x="6686931" y="0"/>
                  </a:lnTo>
                  <a:cubicBezTo>
                    <a:pt x="6821932" y="0"/>
                    <a:pt x="6931406" y="109220"/>
                    <a:pt x="6931406" y="243840"/>
                  </a:cubicBezTo>
                  <a:lnTo>
                    <a:pt x="6931406" y="4952238"/>
                  </a:lnTo>
                  <a:cubicBezTo>
                    <a:pt x="6931406" y="5086858"/>
                    <a:pt x="6821932" y="5196078"/>
                    <a:pt x="6686931" y="5196078"/>
                  </a:cubicBezTo>
                  <a:lnTo>
                    <a:pt x="244475" y="5196078"/>
                  </a:lnTo>
                  <a:cubicBezTo>
                    <a:pt x="109474" y="5196078"/>
                    <a:pt x="0" y="5086858"/>
                    <a:pt x="0" y="4952238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0" y="0"/>
              <a:ext cx="6982206" cy="5246878"/>
            </a:xfrm>
            <a:custGeom>
              <a:avLst/>
              <a:gdLst/>
              <a:ahLst/>
              <a:cxnLst/>
              <a:rect l="l" t="t" r="r" b="b"/>
              <a:pathLst>
                <a:path w="6982206" h="5246878">
                  <a:moveTo>
                    <a:pt x="0" y="269240"/>
                  </a:moveTo>
                  <a:cubicBezTo>
                    <a:pt x="0" y="120523"/>
                    <a:pt x="120904" y="0"/>
                    <a:pt x="269875" y="0"/>
                  </a:cubicBezTo>
                  <a:lnTo>
                    <a:pt x="6712331" y="0"/>
                  </a:lnTo>
                  <a:lnTo>
                    <a:pt x="6712331" y="25400"/>
                  </a:lnTo>
                  <a:lnTo>
                    <a:pt x="6712331" y="0"/>
                  </a:lnTo>
                  <a:cubicBezTo>
                    <a:pt x="6861302" y="0"/>
                    <a:pt x="6982206" y="120523"/>
                    <a:pt x="6982206" y="269240"/>
                  </a:cubicBezTo>
                  <a:lnTo>
                    <a:pt x="6956806" y="269240"/>
                  </a:lnTo>
                  <a:lnTo>
                    <a:pt x="6982206" y="269240"/>
                  </a:lnTo>
                  <a:lnTo>
                    <a:pt x="6982206" y="4977638"/>
                  </a:lnTo>
                  <a:lnTo>
                    <a:pt x="6956806" y="4977638"/>
                  </a:lnTo>
                  <a:lnTo>
                    <a:pt x="6982206" y="4977638"/>
                  </a:lnTo>
                  <a:cubicBezTo>
                    <a:pt x="6982206" y="5126355"/>
                    <a:pt x="6861302" y="5246878"/>
                    <a:pt x="6712331" y="5246878"/>
                  </a:cubicBezTo>
                  <a:lnTo>
                    <a:pt x="6712331" y="5221478"/>
                  </a:lnTo>
                  <a:lnTo>
                    <a:pt x="6712331" y="5246878"/>
                  </a:lnTo>
                  <a:lnTo>
                    <a:pt x="269875" y="5246878"/>
                  </a:lnTo>
                  <a:lnTo>
                    <a:pt x="269875" y="5221478"/>
                  </a:lnTo>
                  <a:lnTo>
                    <a:pt x="269875" y="5246878"/>
                  </a:lnTo>
                  <a:cubicBezTo>
                    <a:pt x="120904" y="5246878"/>
                    <a:pt x="0" y="5126355"/>
                    <a:pt x="0" y="4977638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977638"/>
                  </a:lnTo>
                  <a:lnTo>
                    <a:pt x="25400" y="4977638"/>
                  </a:lnTo>
                  <a:lnTo>
                    <a:pt x="50800" y="4977638"/>
                  </a:lnTo>
                  <a:cubicBezTo>
                    <a:pt x="50800" y="5098288"/>
                    <a:pt x="148844" y="5196078"/>
                    <a:pt x="269875" y="5196078"/>
                  </a:cubicBezTo>
                  <a:lnTo>
                    <a:pt x="6712331" y="5196078"/>
                  </a:lnTo>
                  <a:cubicBezTo>
                    <a:pt x="6833363" y="5196078"/>
                    <a:pt x="6931406" y="5098161"/>
                    <a:pt x="6931406" y="4977638"/>
                  </a:cubicBezTo>
                  <a:lnTo>
                    <a:pt x="6931406" y="269240"/>
                  </a:lnTo>
                  <a:cubicBezTo>
                    <a:pt x="6931406" y="148590"/>
                    <a:pt x="6833363" y="50800"/>
                    <a:pt x="6712331" y="50800"/>
                  </a:cubicBezTo>
                  <a:lnTo>
                    <a:pt x="269875" y="50800"/>
                  </a:lnTo>
                  <a:lnTo>
                    <a:pt x="269875" y="25400"/>
                  </a:lnTo>
                  <a:lnTo>
                    <a:pt x="269875" y="50800"/>
                  </a:lnTo>
                  <a:cubicBezTo>
                    <a:pt x="148844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004177" y="3846166"/>
            <a:ext cx="152400" cy="3897068"/>
            <a:chOff x="0" y="0"/>
            <a:chExt cx="203200" cy="519609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03200" cy="5196078"/>
            </a:xfrm>
            <a:custGeom>
              <a:avLst/>
              <a:gdLst/>
              <a:ahLst/>
              <a:cxnLst/>
              <a:rect l="l" t="t" r="r" b="b"/>
              <a:pathLst>
                <a:path w="203200" h="5196078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5094478"/>
                  </a:lnTo>
                  <a:cubicBezTo>
                    <a:pt x="203200" y="5150612"/>
                    <a:pt x="157734" y="5196078"/>
                    <a:pt x="101600" y="5196078"/>
                  </a:cubicBezTo>
                  <a:cubicBezTo>
                    <a:pt x="45466" y="5196078"/>
                    <a:pt x="0" y="5150612"/>
                    <a:pt x="0" y="5094478"/>
                  </a:cubicBezTo>
                  <a:close/>
                </a:path>
              </a:pathLst>
            </a:custGeom>
            <a:solidFill>
              <a:srgbClr val="F2037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2493828" y="4173884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Bold"/>
                <a:ea typeface="Overpass Bold"/>
                <a:cs typeface="Overpass Bold"/>
                <a:sym typeface="Overpass Bold"/>
              </a:rPr>
              <a:t>Key Point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493828" y="4707579"/>
            <a:ext cx="4409780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Much faster than minimax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493828" y="5290985"/>
            <a:ext cx="4409780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Still strong gameplay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47159" y="2993822"/>
            <a:ext cx="5632399" cy="732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Rule-Based AI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109" y="4305891"/>
            <a:ext cx="7985369" cy="2977601"/>
            <a:chOff x="0" y="0"/>
            <a:chExt cx="10647159" cy="3970134"/>
          </a:xfrm>
        </p:grpSpPr>
        <p:sp>
          <p:nvSpPr>
            <p:cNvPr id="7" name="Freeform 7"/>
            <p:cNvSpPr/>
            <p:nvPr/>
          </p:nvSpPr>
          <p:spPr>
            <a:xfrm>
              <a:off x="25400" y="25400"/>
              <a:ext cx="10596245" cy="3919347"/>
            </a:xfrm>
            <a:custGeom>
              <a:avLst/>
              <a:gdLst/>
              <a:ahLst/>
              <a:cxnLst/>
              <a:rect l="l" t="t" r="r" b="b"/>
              <a:pathLst>
                <a:path w="10596245" h="3919347">
                  <a:moveTo>
                    <a:pt x="0" y="243840"/>
                  </a:moveTo>
                  <a:cubicBezTo>
                    <a:pt x="0" y="109220"/>
                    <a:pt x="110109" y="0"/>
                    <a:pt x="245745" y="0"/>
                  </a:cubicBezTo>
                  <a:lnTo>
                    <a:pt x="10350500" y="0"/>
                  </a:lnTo>
                  <a:cubicBezTo>
                    <a:pt x="10486263" y="0"/>
                    <a:pt x="10596245" y="109220"/>
                    <a:pt x="10596245" y="243840"/>
                  </a:cubicBezTo>
                  <a:lnTo>
                    <a:pt x="10596245" y="3675507"/>
                  </a:lnTo>
                  <a:cubicBezTo>
                    <a:pt x="10596245" y="3810127"/>
                    <a:pt x="10486136" y="3919347"/>
                    <a:pt x="10350500" y="3919347"/>
                  </a:cubicBezTo>
                  <a:lnTo>
                    <a:pt x="245745" y="3919347"/>
                  </a:lnTo>
                  <a:cubicBezTo>
                    <a:pt x="109982" y="3919347"/>
                    <a:pt x="0" y="3810127"/>
                    <a:pt x="0" y="3675507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10647045" cy="3970147"/>
            </a:xfrm>
            <a:custGeom>
              <a:avLst/>
              <a:gdLst/>
              <a:ahLst/>
              <a:cxnLst/>
              <a:rect l="l" t="t" r="r" b="b"/>
              <a:pathLst>
                <a:path w="10647045" h="3970147">
                  <a:moveTo>
                    <a:pt x="0" y="269240"/>
                  </a:moveTo>
                  <a:cubicBezTo>
                    <a:pt x="0" y="120396"/>
                    <a:pt x="121666" y="0"/>
                    <a:pt x="271145" y="0"/>
                  </a:cubicBezTo>
                  <a:lnTo>
                    <a:pt x="10375900" y="0"/>
                  </a:lnTo>
                  <a:lnTo>
                    <a:pt x="10375900" y="25400"/>
                  </a:lnTo>
                  <a:lnTo>
                    <a:pt x="10375900" y="0"/>
                  </a:lnTo>
                  <a:cubicBezTo>
                    <a:pt x="10525506" y="0"/>
                    <a:pt x="10647045" y="120396"/>
                    <a:pt x="10647045" y="269240"/>
                  </a:cubicBezTo>
                  <a:lnTo>
                    <a:pt x="10621645" y="269240"/>
                  </a:lnTo>
                  <a:lnTo>
                    <a:pt x="10647045" y="269240"/>
                  </a:lnTo>
                  <a:lnTo>
                    <a:pt x="10647045" y="3700907"/>
                  </a:lnTo>
                  <a:lnTo>
                    <a:pt x="10621645" y="3700907"/>
                  </a:lnTo>
                  <a:lnTo>
                    <a:pt x="10647045" y="3700907"/>
                  </a:lnTo>
                  <a:cubicBezTo>
                    <a:pt x="10647045" y="3849751"/>
                    <a:pt x="10525379" y="3970147"/>
                    <a:pt x="10375900" y="3970147"/>
                  </a:cubicBezTo>
                  <a:lnTo>
                    <a:pt x="10375900" y="3944747"/>
                  </a:lnTo>
                  <a:lnTo>
                    <a:pt x="10375900" y="3970147"/>
                  </a:lnTo>
                  <a:lnTo>
                    <a:pt x="271145" y="3970147"/>
                  </a:lnTo>
                  <a:lnTo>
                    <a:pt x="271145" y="3944747"/>
                  </a:lnTo>
                  <a:lnTo>
                    <a:pt x="271145" y="3970147"/>
                  </a:lnTo>
                  <a:cubicBezTo>
                    <a:pt x="121666" y="3970147"/>
                    <a:pt x="0" y="3849751"/>
                    <a:pt x="0" y="370090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700907"/>
                  </a:lnTo>
                  <a:lnTo>
                    <a:pt x="25400" y="3700907"/>
                  </a:lnTo>
                  <a:lnTo>
                    <a:pt x="50800" y="3700907"/>
                  </a:lnTo>
                  <a:cubicBezTo>
                    <a:pt x="50800" y="3821303"/>
                    <a:pt x="149225" y="3919347"/>
                    <a:pt x="271145" y="3919347"/>
                  </a:cubicBezTo>
                  <a:lnTo>
                    <a:pt x="10375900" y="3919347"/>
                  </a:lnTo>
                  <a:cubicBezTo>
                    <a:pt x="10497820" y="3919347"/>
                    <a:pt x="10596245" y="3821303"/>
                    <a:pt x="10596245" y="3700907"/>
                  </a:cubicBezTo>
                  <a:lnTo>
                    <a:pt x="10596245" y="269240"/>
                  </a:lnTo>
                  <a:cubicBezTo>
                    <a:pt x="10596372" y="148844"/>
                    <a:pt x="10497820" y="50800"/>
                    <a:pt x="10375900" y="50800"/>
                  </a:cubicBezTo>
                  <a:lnTo>
                    <a:pt x="271145" y="50800"/>
                  </a:lnTo>
                  <a:lnTo>
                    <a:pt x="271145" y="25400"/>
                  </a:lnTo>
                  <a:lnTo>
                    <a:pt x="271145" y="50800"/>
                  </a:lnTo>
                  <a:cubicBezTo>
                    <a:pt x="149225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09059" y="4324941"/>
            <a:ext cx="152400" cy="2939501"/>
            <a:chOff x="0" y="0"/>
            <a:chExt cx="203200" cy="39193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3200" cy="3919347"/>
            </a:xfrm>
            <a:custGeom>
              <a:avLst/>
              <a:gdLst/>
              <a:ahLst/>
              <a:cxnLst/>
              <a:rect l="l" t="t" r="r" b="b"/>
              <a:pathLst>
                <a:path w="203200" h="3919347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817747"/>
                  </a:lnTo>
                  <a:cubicBezTo>
                    <a:pt x="203200" y="3873881"/>
                    <a:pt x="157734" y="3919347"/>
                    <a:pt x="101600" y="3919347"/>
                  </a:cubicBezTo>
                  <a:cubicBezTo>
                    <a:pt x="45466" y="3919347"/>
                    <a:pt x="0" y="3873881"/>
                    <a:pt x="0" y="3817747"/>
                  </a:cubicBezTo>
                  <a:close/>
                </a:path>
              </a:pathLst>
            </a:custGeom>
            <a:solidFill>
              <a:srgbClr val="F2037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498702" y="4652667"/>
            <a:ext cx="4687491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Bold"/>
                <a:ea typeface="Overpass Bold"/>
                <a:cs typeface="Overpass Bold"/>
                <a:sym typeface="Overpass Bold"/>
              </a:rPr>
              <a:t>Rule-Based Decision Making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98702" y="5186362"/>
            <a:ext cx="7158485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AutoNum type="arabicPeriod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If AI can win → take winning move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98702" y="5769769"/>
            <a:ext cx="7158485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AutoNum type="arabicPeriod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Else if opponent can win next → block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98702" y="6353175"/>
            <a:ext cx="7158485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AutoNum type="arabicPeriod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Else → random move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274521" y="4305891"/>
            <a:ext cx="7985369" cy="2977601"/>
            <a:chOff x="0" y="0"/>
            <a:chExt cx="10647159" cy="3970134"/>
          </a:xfrm>
        </p:grpSpPr>
        <p:sp>
          <p:nvSpPr>
            <p:cNvPr id="16" name="Freeform 16"/>
            <p:cNvSpPr/>
            <p:nvPr/>
          </p:nvSpPr>
          <p:spPr>
            <a:xfrm>
              <a:off x="25400" y="25400"/>
              <a:ext cx="10596245" cy="3919347"/>
            </a:xfrm>
            <a:custGeom>
              <a:avLst/>
              <a:gdLst/>
              <a:ahLst/>
              <a:cxnLst/>
              <a:rect l="l" t="t" r="r" b="b"/>
              <a:pathLst>
                <a:path w="10596245" h="3919347">
                  <a:moveTo>
                    <a:pt x="0" y="243840"/>
                  </a:moveTo>
                  <a:cubicBezTo>
                    <a:pt x="0" y="109220"/>
                    <a:pt x="110109" y="0"/>
                    <a:pt x="245745" y="0"/>
                  </a:cubicBezTo>
                  <a:lnTo>
                    <a:pt x="10350500" y="0"/>
                  </a:lnTo>
                  <a:cubicBezTo>
                    <a:pt x="10486263" y="0"/>
                    <a:pt x="10596245" y="109220"/>
                    <a:pt x="10596245" y="243840"/>
                  </a:cubicBezTo>
                  <a:lnTo>
                    <a:pt x="10596245" y="3675507"/>
                  </a:lnTo>
                  <a:cubicBezTo>
                    <a:pt x="10596245" y="3810127"/>
                    <a:pt x="10486136" y="3919347"/>
                    <a:pt x="10350500" y="3919347"/>
                  </a:cubicBezTo>
                  <a:lnTo>
                    <a:pt x="245745" y="3919347"/>
                  </a:lnTo>
                  <a:cubicBezTo>
                    <a:pt x="109982" y="3919347"/>
                    <a:pt x="0" y="3810127"/>
                    <a:pt x="0" y="3675507"/>
                  </a:cubicBez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10647045" cy="3970147"/>
            </a:xfrm>
            <a:custGeom>
              <a:avLst/>
              <a:gdLst/>
              <a:ahLst/>
              <a:cxnLst/>
              <a:rect l="l" t="t" r="r" b="b"/>
              <a:pathLst>
                <a:path w="10647045" h="3970147">
                  <a:moveTo>
                    <a:pt x="0" y="269240"/>
                  </a:moveTo>
                  <a:cubicBezTo>
                    <a:pt x="0" y="120396"/>
                    <a:pt x="121666" y="0"/>
                    <a:pt x="271145" y="0"/>
                  </a:cubicBezTo>
                  <a:lnTo>
                    <a:pt x="10375900" y="0"/>
                  </a:lnTo>
                  <a:lnTo>
                    <a:pt x="10375900" y="25400"/>
                  </a:lnTo>
                  <a:lnTo>
                    <a:pt x="10375900" y="0"/>
                  </a:lnTo>
                  <a:cubicBezTo>
                    <a:pt x="10525506" y="0"/>
                    <a:pt x="10647045" y="120396"/>
                    <a:pt x="10647045" y="269240"/>
                  </a:cubicBezTo>
                  <a:lnTo>
                    <a:pt x="10621645" y="269240"/>
                  </a:lnTo>
                  <a:lnTo>
                    <a:pt x="10647045" y="269240"/>
                  </a:lnTo>
                  <a:lnTo>
                    <a:pt x="10647045" y="3700907"/>
                  </a:lnTo>
                  <a:lnTo>
                    <a:pt x="10621645" y="3700907"/>
                  </a:lnTo>
                  <a:lnTo>
                    <a:pt x="10647045" y="3700907"/>
                  </a:lnTo>
                  <a:cubicBezTo>
                    <a:pt x="10647045" y="3849751"/>
                    <a:pt x="10525379" y="3970147"/>
                    <a:pt x="10375900" y="3970147"/>
                  </a:cubicBezTo>
                  <a:lnTo>
                    <a:pt x="10375900" y="3944747"/>
                  </a:lnTo>
                  <a:lnTo>
                    <a:pt x="10375900" y="3970147"/>
                  </a:lnTo>
                  <a:lnTo>
                    <a:pt x="271145" y="3970147"/>
                  </a:lnTo>
                  <a:lnTo>
                    <a:pt x="271145" y="3944747"/>
                  </a:lnTo>
                  <a:lnTo>
                    <a:pt x="271145" y="3970147"/>
                  </a:lnTo>
                  <a:cubicBezTo>
                    <a:pt x="121666" y="3970147"/>
                    <a:pt x="0" y="3849751"/>
                    <a:pt x="0" y="3700907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700907"/>
                  </a:lnTo>
                  <a:lnTo>
                    <a:pt x="25400" y="3700907"/>
                  </a:lnTo>
                  <a:lnTo>
                    <a:pt x="50800" y="3700907"/>
                  </a:lnTo>
                  <a:cubicBezTo>
                    <a:pt x="50800" y="3821303"/>
                    <a:pt x="149225" y="3919347"/>
                    <a:pt x="271145" y="3919347"/>
                  </a:cubicBezTo>
                  <a:lnTo>
                    <a:pt x="10375900" y="3919347"/>
                  </a:lnTo>
                  <a:cubicBezTo>
                    <a:pt x="10497820" y="3919347"/>
                    <a:pt x="10596245" y="3821303"/>
                    <a:pt x="10596245" y="3700907"/>
                  </a:cubicBezTo>
                  <a:lnTo>
                    <a:pt x="10596245" y="269240"/>
                  </a:lnTo>
                  <a:cubicBezTo>
                    <a:pt x="10596372" y="148844"/>
                    <a:pt x="10497820" y="50800"/>
                    <a:pt x="10375900" y="50800"/>
                  </a:cubicBezTo>
                  <a:lnTo>
                    <a:pt x="271145" y="50800"/>
                  </a:lnTo>
                  <a:lnTo>
                    <a:pt x="271145" y="25400"/>
                  </a:lnTo>
                  <a:lnTo>
                    <a:pt x="271145" y="50800"/>
                  </a:lnTo>
                  <a:cubicBezTo>
                    <a:pt x="149225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971B55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255471" y="4324941"/>
            <a:ext cx="152400" cy="2939501"/>
            <a:chOff x="0" y="0"/>
            <a:chExt cx="203200" cy="391933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03200" cy="3919347"/>
            </a:xfrm>
            <a:custGeom>
              <a:avLst/>
              <a:gdLst/>
              <a:ahLst/>
              <a:cxnLst/>
              <a:rect l="l" t="t" r="r" b="b"/>
              <a:pathLst>
                <a:path w="203200" h="3919347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817747"/>
                  </a:lnTo>
                  <a:cubicBezTo>
                    <a:pt x="203200" y="3873881"/>
                    <a:pt x="157734" y="3919347"/>
                    <a:pt x="101600" y="3919347"/>
                  </a:cubicBezTo>
                  <a:cubicBezTo>
                    <a:pt x="45466" y="3919347"/>
                    <a:pt x="0" y="3873881"/>
                    <a:pt x="0" y="3817747"/>
                  </a:cubicBezTo>
                  <a:close/>
                </a:path>
              </a:pathLst>
            </a:custGeom>
            <a:solidFill>
              <a:srgbClr val="F20374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9745113" y="4652667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E0DF"/>
                </a:solidFill>
                <a:latin typeface="Overpass Bold"/>
                <a:ea typeface="Overpass Bold"/>
                <a:cs typeface="Overpass Bold"/>
                <a:sym typeface="Overpass Bold"/>
              </a:rPr>
              <a:t>Key Point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745113" y="5186362"/>
            <a:ext cx="7158485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Fastest and easiest to explain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745113" y="5769769"/>
            <a:ext cx="7158485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Weak because it cannot plan ahead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745113" y="6353175"/>
            <a:ext cx="7158485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Misses forks and long-term tactics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47159" y="2560882"/>
            <a:ext cx="5632399" cy="732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Evaluation Metrics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47159" y="4031904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Metrics Used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7159" y="4685262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Win / Draw / Loss counts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7159" y="5268668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NoLoss% = (Wins + Draws) / Total Games × 100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7159" y="5852074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Average decision time per move (ms)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7159" y="6435481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Move Accuracy (optimal outcome based)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7159" y="7018887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Regret (decision quality)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18447" y="4031904"/>
            <a:ext cx="5264353" cy="4494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Why extra metrics are needed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518447" y="4685262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 dirty="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Tic-Tac-Toe is draw-heavy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18447" y="5268668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So move accuracy and regret give clearer comparison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47159" y="2207123"/>
            <a:ext cx="6602311" cy="732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Results Summary (Table)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42397" y="3533480"/>
            <a:ext cx="16203216" cy="885377"/>
            <a:chOff x="0" y="0"/>
            <a:chExt cx="21604288" cy="118050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604224" cy="1180465"/>
            </a:xfrm>
            <a:custGeom>
              <a:avLst/>
              <a:gdLst/>
              <a:ahLst/>
              <a:cxnLst/>
              <a:rect l="l" t="t" r="r" b="b"/>
              <a:pathLst>
                <a:path w="21604224" h="1180465">
                  <a:moveTo>
                    <a:pt x="0" y="173863"/>
                  </a:moveTo>
                  <a:cubicBezTo>
                    <a:pt x="0" y="77851"/>
                    <a:pt x="78740" y="0"/>
                    <a:pt x="175641" y="0"/>
                  </a:cubicBezTo>
                  <a:lnTo>
                    <a:pt x="21428583" y="0"/>
                  </a:lnTo>
                  <a:lnTo>
                    <a:pt x="21428583" y="6350"/>
                  </a:lnTo>
                  <a:lnTo>
                    <a:pt x="21428583" y="0"/>
                  </a:lnTo>
                  <a:cubicBezTo>
                    <a:pt x="21525485" y="0"/>
                    <a:pt x="21604224" y="77851"/>
                    <a:pt x="21604224" y="173863"/>
                  </a:cubicBezTo>
                  <a:lnTo>
                    <a:pt x="21597874" y="173863"/>
                  </a:lnTo>
                  <a:lnTo>
                    <a:pt x="21604224" y="173863"/>
                  </a:lnTo>
                  <a:lnTo>
                    <a:pt x="21604224" y="1006602"/>
                  </a:lnTo>
                  <a:lnTo>
                    <a:pt x="21597874" y="1006602"/>
                  </a:lnTo>
                  <a:lnTo>
                    <a:pt x="21604224" y="1006602"/>
                  </a:lnTo>
                  <a:cubicBezTo>
                    <a:pt x="21604224" y="1102741"/>
                    <a:pt x="21525485" y="1180465"/>
                    <a:pt x="21428583" y="1180465"/>
                  </a:cubicBezTo>
                  <a:lnTo>
                    <a:pt x="21428583" y="1174115"/>
                  </a:lnTo>
                  <a:lnTo>
                    <a:pt x="21428583" y="1180465"/>
                  </a:lnTo>
                  <a:lnTo>
                    <a:pt x="175641" y="1180465"/>
                  </a:lnTo>
                  <a:lnTo>
                    <a:pt x="175641" y="1174115"/>
                  </a:lnTo>
                  <a:lnTo>
                    <a:pt x="175641" y="1180465"/>
                  </a:lnTo>
                  <a:cubicBezTo>
                    <a:pt x="78740" y="1180465"/>
                    <a:pt x="0" y="1102741"/>
                    <a:pt x="0" y="1006602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1006602"/>
                  </a:lnTo>
                  <a:lnTo>
                    <a:pt x="6350" y="1006602"/>
                  </a:lnTo>
                  <a:lnTo>
                    <a:pt x="12700" y="1006602"/>
                  </a:lnTo>
                  <a:cubicBezTo>
                    <a:pt x="12700" y="1095629"/>
                    <a:pt x="85598" y="1167765"/>
                    <a:pt x="175641" y="1167765"/>
                  </a:cubicBezTo>
                  <a:lnTo>
                    <a:pt x="21428583" y="1167765"/>
                  </a:lnTo>
                  <a:cubicBezTo>
                    <a:pt x="21518626" y="1167765"/>
                    <a:pt x="21591524" y="1095502"/>
                    <a:pt x="21591524" y="1006602"/>
                  </a:cubicBezTo>
                  <a:lnTo>
                    <a:pt x="21591524" y="173863"/>
                  </a:lnTo>
                  <a:cubicBezTo>
                    <a:pt x="21591524" y="84836"/>
                    <a:pt x="21518626" y="12700"/>
                    <a:pt x="21428583" y="12700"/>
                  </a:cubicBezTo>
                  <a:lnTo>
                    <a:pt x="175641" y="12700"/>
                  </a:lnTo>
                  <a:lnTo>
                    <a:pt x="175641" y="6350"/>
                  </a:lnTo>
                  <a:lnTo>
                    <a:pt x="175641" y="12700"/>
                  </a:lnTo>
                  <a:cubicBezTo>
                    <a:pt x="85598" y="12700"/>
                    <a:pt x="12700" y="84963"/>
                    <a:pt x="12700" y="173863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56684" y="3547767"/>
            <a:ext cx="16174641" cy="856802"/>
            <a:chOff x="0" y="0"/>
            <a:chExt cx="21566188" cy="114240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566251" cy="1142365"/>
            </a:xfrm>
            <a:custGeom>
              <a:avLst/>
              <a:gdLst/>
              <a:ahLst/>
              <a:cxnLst/>
              <a:rect l="l" t="t" r="r" b="b"/>
              <a:pathLst>
                <a:path w="21566251" h="1142365">
                  <a:moveTo>
                    <a:pt x="0" y="0"/>
                  </a:moveTo>
                  <a:lnTo>
                    <a:pt x="21566251" y="0"/>
                  </a:lnTo>
                  <a:lnTo>
                    <a:pt x="21566251" y="1142365"/>
                  </a:lnTo>
                  <a:lnTo>
                    <a:pt x="0" y="1142365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55827" y="3641522"/>
            <a:ext cx="3440611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Algorithms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404247" y="3641522"/>
            <a:ext cx="3435848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Win/Losee/Draw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47905" y="3641522"/>
            <a:ext cx="3435848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No Loss %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491572" y="3641522"/>
            <a:ext cx="3440611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Avg Decision Time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42397" y="4745831"/>
            <a:ext cx="16203216" cy="885377"/>
            <a:chOff x="0" y="0"/>
            <a:chExt cx="21604288" cy="118050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1604224" cy="1180465"/>
            </a:xfrm>
            <a:custGeom>
              <a:avLst/>
              <a:gdLst/>
              <a:ahLst/>
              <a:cxnLst/>
              <a:rect l="l" t="t" r="r" b="b"/>
              <a:pathLst>
                <a:path w="21604224" h="1180465">
                  <a:moveTo>
                    <a:pt x="0" y="173863"/>
                  </a:moveTo>
                  <a:cubicBezTo>
                    <a:pt x="0" y="77851"/>
                    <a:pt x="78740" y="0"/>
                    <a:pt x="175641" y="0"/>
                  </a:cubicBezTo>
                  <a:lnTo>
                    <a:pt x="21428583" y="0"/>
                  </a:lnTo>
                  <a:lnTo>
                    <a:pt x="21428583" y="6350"/>
                  </a:lnTo>
                  <a:lnTo>
                    <a:pt x="21428583" y="0"/>
                  </a:lnTo>
                  <a:cubicBezTo>
                    <a:pt x="21525485" y="0"/>
                    <a:pt x="21604224" y="77851"/>
                    <a:pt x="21604224" y="173863"/>
                  </a:cubicBezTo>
                  <a:lnTo>
                    <a:pt x="21597874" y="173863"/>
                  </a:lnTo>
                  <a:lnTo>
                    <a:pt x="21604224" y="173863"/>
                  </a:lnTo>
                  <a:lnTo>
                    <a:pt x="21604224" y="1006602"/>
                  </a:lnTo>
                  <a:lnTo>
                    <a:pt x="21597874" y="1006602"/>
                  </a:lnTo>
                  <a:lnTo>
                    <a:pt x="21604224" y="1006602"/>
                  </a:lnTo>
                  <a:cubicBezTo>
                    <a:pt x="21604224" y="1102741"/>
                    <a:pt x="21525485" y="1180465"/>
                    <a:pt x="21428583" y="1180465"/>
                  </a:cubicBezTo>
                  <a:lnTo>
                    <a:pt x="21428583" y="1174115"/>
                  </a:lnTo>
                  <a:lnTo>
                    <a:pt x="21428583" y="1180465"/>
                  </a:lnTo>
                  <a:lnTo>
                    <a:pt x="175641" y="1180465"/>
                  </a:lnTo>
                  <a:lnTo>
                    <a:pt x="175641" y="1174115"/>
                  </a:lnTo>
                  <a:lnTo>
                    <a:pt x="175641" y="1180465"/>
                  </a:lnTo>
                  <a:cubicBezTo>
                    <a:pt x="78740" y="1180465"/>
                    <a:pt x="0" y="1102741"/>
                    <a:pt x="0" y="1006602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1006602"/>
                  </a:lnTo>
                  <a:lnTo>
                    <a:pt x="6350" y="1006602"/>
                  </a:lnTo>
                  <a:lnTo>
                    <a:pt x="12700" y="1006602"/>
                  </a:lnTo>
                  <a:cubicBezTo>
                    <a:pt x="12700" y="1095629"/>
                    <a:pt x="85598" y="1167765"/>
                    <a:pt x="175641" y="1167765"/>
                  </a:cubicBezTo>
                  <a:lnTo>
                    <a:pt x="21428583" y="1167765"/>
                  </a:lnTo>
                  <a:cubicBezTo>
                    <a:pt x="21518626" y="1167765"/>
                    <a:pt x="21591524" y="1095502"/>
                    <a:pt x="21591524" y="1006602"/>
                  </a:cubicBezTo>
                  <a:lnTo>
                    <a:pt x="21591524" y="173863"/>
                  </a:lnTo>
                  <a:cubicBezTo>
                    <a:pt x="21591524" y="84836"/>
                    <a:pt x="21518626" y="12700"/>
                    <a:pt x="21428583" y="12700"/>
                  </a:cubicBezTo>
                  <a:lnTo>
                    <a:pt x="175641" y="12700"/>
                  </a:lnTo>
                  <a:lnTo>
                    <a:pt x="175641" y="6350"/>
                  </a:lnTo>
                  <a:lnTo>
                    <a:pt x="175641" y="12700"/>
                  </a:lnTo>
                  <a:cubicBezTo>
                    <a:pt x="85598" y="12700"/>
                    <a:pt x="12700" y="84963"/>
                    <a:pt x="12700" y="173863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56684" y="4760119"/>
            <a:ext cx="16174641" cy="856802"/>
            <a:chOff x="0" y="0"/>
            <a:chExt cx="21566188" cy="114240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1566251" cy="1142365"/>
            </a:xfrm>
            <a:custGeom>
              <a:avLst/>
              <a:gdLst/>
              <a:ahLst/>
              <a:cxnLst/>
              <a:rect l="l" t="t" r="r" b="b"/>
              <a:pathLst>
                <a:path w="21566251" h="1142365">
                  <a:moveTo>
                    <a:pt x="0" y="0"/>
                  </a:moveTo>
                  <a:lnTo>
                    <a:pt x="21566251" y="0"/>
                  </a:lnTo>
                  <a:lnTo>
                    <a:pt x="21566251" y="1142365"/>
                  </a:lnTo>
                  <a:lnTo>
                    <a:pt x="0" y="1142365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355827" y="4853883"/>
            <a:ext cx="3440611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Minimax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404247" y="4853883"/>
            <a:ext cx="3435848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W=53, L=0, D=147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447905" y="4853883"/>
            <a:ext cx="3435848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100%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491572" y="4853883"/>
            <a:ext cx="3440611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130 ms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042397" y="5958183"/>
            <a:ext cx="16203216" cy="885377"/>
            <a:chOff x="0" y="0"/>
            <a:chExt cx="21604288" cy="118050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1604224" cy="1180465"/>
            </a:xfrm>
            <a:custGeom>
              <a:avLst/>
              <a:gdLst/>
              <a:ahLst/>
              <a:cxnLst/>
              <a:rect l="l" t="t" r="r" b="b"/>
              <a:pathLst>
                <a:path w="21604224" h="1180465">
                  <a:moveTo>
                    <a:pt x="0" y="173863"/>
                  </a:moveTo>
                  <a:cubicBezTo>
                    <a:pt x="0" y="77851"/>
                    <a:pt x="78740" y="0"/>
                    <a:pt x="175641" y="0"/>
                  </a:cubicBezTo>
                  <a:lnTo>
                    <a:pt x="21428583" y="0"/>
                  </a:lnTo>
                  <a:lnTo>
                    <a:pt x="21428583" y="6350"/>
                  </a:lnTo>
                  <a:lnTo>
                    <a:pt x="21428583" y="0"/>
                  </a:lnTo>
                  <a:cubicBezTo>
                    <a:pt x="21525485" y="0"/>
                    <a:pt x="21604224" y="77851"/>
                    <a:pt x="21604224" y="173863"/>
                  </a:cubicBezTo>
                  <a:lnTo>
                    <a:pt x="21597874" y="173863"/>
                  </a:lnTo>
                  <a:lnTo>
                    <a:pt x="21604224" y="173863"/>
                  </a:lnTo>
                  <a:lnTo>
                    <a:pt x="21604224" y="1006602"/>
                  </a:lnTo>
                  <a:lnTo>
                    <a:pt x="21597874" y="1006602"/>
                  </a:lnTo>
                  <a:lnTo>
                    <a:pt x="21604224" y="1006602"/>
                  </a:lnTo>
                  <a:cubicBezTo>
                    <a:pt x="21604224" y="1102741"/>
                    <a:pt x="21525485" y="1180465"/>
                    <a:pt x="21428583" y="1180465"/>
                  </a:cubicBezTo>
                  <a:lnTo>
                    <a:pt x="21428583" y="1174115"/>
                  </a:lnTo>
                  <a:lnTo>
                    <a:pt x="21428583" y="1180465"/>
                  </a:lnTo>
                  <a:lnTo>
                    <a:pt x="175641" y="1180465"/>
                  </a:lnTo>
                  <a:lnTo>
                    <a:pt x="175641" y="1174115"/>
                  </a:lnTo>
                  <a:lnTo>
                    <a:pt x="175641" y="1180465"/>
                  </a:lnTo>
                  <a:cubicBezTo>
                    <a:pt x="78740" y="1180465"/>
                    <a:pt x="0" y="1102741"/>
                    <a:pt x="0" y="1006602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1006602"/>
                  </a:lnTo>
                  <a:lnTo>
                    <a:pt x="6350" y="1006602"/>
                  </a:lnTo>
                  <a:lnTo>
                    <a:pt x="12700" y="1006602"/>
                  </a:lnTo>
                  <a:cubicBezTo>
                    <a:pt x="12700" y="1095629"/>
                    <a:pt x="85598" y="1167765"/>
                    <a:pt x="175641" y="1167765"/>
                  </a:cubicBezTo>
                  <a:lnTo>
                    <a:pt x="21428583" y="1167765"/>
                  </a:lnTo>
                  <a:cubicBezTo>
                    <a:pt x="21518626" y="1167765"/>
                    <a:pt x="21591524" y="1095502"/>
                    <a:pt x="21591524" y="1006602"/>
                  </a:cubicBezTo>
                  <a:lnTo>
                    <a:pt x="21591524" y="173863"/>
                  </a:lnTo>
                  <a:cubicBezTo>
                    <a:pt x="21591524" y="84836"/>
                    <a:pt x="21518626" y="12700"/>
                    <a:pt x="21428583" y="12700"/>
                  </a:cubicBezTo>
                  <a:lnTo>
                    <a:pt x="175641" y="12700"/>
                  </a:lnTo>
                  <a:lnTo>
                    <a:pt x="175641" y="6350"/>
                  </a:lnTo>
                  <a:lnTo>
                    <a:pt x="175641" y="12700"/>
                  </a:lnTo>
                  <a:cubicBezTo>
                    <a:pt x="85598" y="12700"/>
                    <a:pt x="12700" y="84963"/>
                    <a:pt x="12700" y="173863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56684" y="5972470"/>
            <a:ext cx="16174641" cy="856802"/>
            <a:chOff x="0" y="0"/>
            <a:chExt cx="21566188" cy="114240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1566251" cy="1142365"/>
            </a:xfrm>
            <a:custGeom>
              <a:avLst/>
              <a:gdLst/>
              <a:ahLst/>
              <a:cxnLst/>
              <a:rect l="l" t="t" r="r" b="b"/>
              <a:pathLst>
                <a:path w="21566251" h="1142365">
                  <a:moveTo>
                    <a:pt x="0" y="0"/>
                  </a:moveTo>
                  <a:lnTo>
                    <a:pt x="21566251" y="0"/>
                  </a:lnTo>
                  <a:lnTo>
                    <a:pt x="21566251" y="1142365"/>
                  </a:lnTo>
                  <a:lnTo>
                    <a:pt x="0" y="1142365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355827" y="6066234"/>
            <a:ext cx="3440611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Heuristic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404247" y="6066234"/>
            <a:ext cx="3435848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W=30, L=0, D=170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447905" y="6066234"/>
            <a:ext cx="3435848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100%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491572" y="6066234"/>
            <a:ext cx="3440611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0.15 ms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1042397" y="7170534"/>
            <a:ext cx="16203216" cy="885377"/>
            <a:chOff x="0" y="0"/>
            <a:chExt cx="21604288" cy="118050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21604224" cy="1180465"/>
            </a:xfrm>
            <a:custGeom>
              <a:avLst/>
              <a:gdLst/>
              <a:ahLst/>
              <a:cxnLst/>
              <a:rect l="l" t="t" r="r" b="b"/>
              <a:pathLst>
                <a:path w="21604224" h="1180465">
                  <a:moveTo>
                    <a:pt x="0" y="173863"/>
                  </a:moveTo>
                  <a:cubicBezTo>
                    <a:pt x="0" y="77851"/>
                    <a:pt x="78740" y="0"/>
                    <a:pt x="175641" y="0"/>
                  </a:cubicBezTo>
                  <a:lnTo>
                    <a:pt x="21428583" y="0"/>
                  </a:lnTo>
                  <a:lnTo>
                    <a:pt x="21428583" y="6350"/>
                  </a:lnTo>
                  <a:lnTo>
                    <a:pt x="21428583" y="0"/>
                  </a:lnTo>
                  <a:cubicBezTo>
                    <a:pt x="21525485" y="0"/>
                    <a:pt x="21604224" y="77851"/>
                    <a:pt x="21604224" y="173863"/>
                  </a:cubicBezTo>
                  <a:lnTo>
                    <a:pt x="21597874" y="173863"/>
                  </a:lnTo>
                  <a:lnTo>
                    <a:pt x="21604224" y="173863"/>
                  </a:lnTo>
                  <a:lnTo>
                    <a:pt x="21604224" y="1006602"/>
                  </a:lnTo>
                  <a:lnTo>
                    <a:pt x="21597874" y="1006602"/>
                  </a:lnTo>
                  <a:lnTo>
                    <a:pt x="21604224" y="1006602"/>
                  </a:lnTo>
                  <a:cubicBezTo>
                    <a:pt x="21604224" y="1102741"/>
                    <a:pt x="21525485" y="1180465"/>
                    <a:pt x="21428583" y="1180465"/>
                  </a:cubicBezTo>
                  <a:lnTo>
                    <a:pt x="21428583" y="1174115"/>
                  </a:lnTo>
                  <a:lnTo>
                    <a:pt x="21428583" y="1180465"/>
                  </a:lnTo>
                  <a:lnTo>
                    <a:pt x="175641" y="1180465"/>
                  </a:lnTo>
                  <a:lnTo>
                    <a:pt x="175641" y="1174115"/>
                  </a:lnTo>
                  <a:lnTo>
                    <a:pt x="175641" y="1180465"/>
                  </a:lnTo>
                  <a:cubicBezTo>
                    <a:pt x="78740" y="1180465"/>
                    <a:pt x="0" y="1102741"/>
                    <a:pt x="0" y="1006602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1006602"/>
                  </a:lnTo>
                  <a:lnTo>
                    <a:pt x="6350" y="1006602"/>
                  </a:lnTo>
                  <a:lnTo>
                    <a:pt x="12700" y="1006602"/>
                  </a:lnTo>
                  <a:cubicBezTo>
                    <a:pt x="12700" y="1095629"/>
                    <a:pt x="85598" y="1167765"/>
                    <a:pt x="175641" y="1167765"/>
                  </a:cubicBezTo>
                  <a:lnTo>
                    <a:pt x="21428583" y="1167765"/>
                  </a:lnTo>
                  <a:cubicBezTo>
                    <a:pt x="21518626" y="1167765"/>
                    <a:pt x="21591524" y="1095502"/>
                    <a:pt x="21591524" y="1006602"/>
                  </a:cubicBezTo>
                  <a:lnTo>
                    <a:pt x="21591524" y="173863"/>
                  </a:lnTo>
                  <a:cubicBezTo>
                    <a:pt x="21591524" y="84836"/>
                    <a:pt x="21518626" y="12700"/>
                    <a:pt x="21428583" y="12700"/>
                  </a:cubicBezTo>
                  <a:lnTo>
                    <a:pt x="175641" y="12700"/>
                  </a:lnTo>
                  <a:lnTo>
                    <a:pt x="175641" y="6350"/>
                  </a:lnTo>
                  <a:lnTo>
                    <a:pt x="175641" y="12700"/>
                  </a:lnTo>
                  <a:cubicBezTo>
                    <a:pt x="85598" y="12700"/>
                    <a:pt x="12700" y="84963"/>
                    <a:pt x="12700" y="173863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056684" y="7184822"/>
            <a:ext cx="16174641" cy="856802"/>
            <a:chOff x="0" y="0"/>
            <a:chExt cx="21566188" cy="1142403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21566251" cy="1142365"/>
            </a:xfrm>
            <a:custGeom>
              <a:avLst/>
              <a:gdLst/>
              <a:ahLst/>
              <a:cxnLst/>
              <a:rect l="l" t="t" r="r" b="b"/>
              <a:pathLst>
                <a:path w="21566251" h="1142365">
                  <a:moveTo>
                    <a:pt x="0" y="0"/>
                  </a:moveTo>
                  <a:lnTo>
                    <a:pt x="21566251" y="0"/>
                  </a:lnTo>
                  <a:lnTo>
                    <a:pt x="21566251" y="1142365"/>
                  </a:lnTo>
                  <a:lnTo>
                    <a:pt x="0" y="1142365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355827" y="7278586"/>
            <a:ext cx="3440611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Rule-Based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5404247" y="7278586"/>
            <a:ext cx="3435848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W=0, L=83, D=117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447905" y="7278586"/>
            <a:ext cx="3435848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58.5%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3491572" y="7278586"/>
            <a:ext cx="3440611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0.01 ms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222">
                <a:alpha val="9019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47159" y="2852585"/>
            <a:ext cx="6190059" cy="732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Graphs &amp; Interpretation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47159" y="4323607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Graphs included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7159" y="4976965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Win/Draw/Loss stacked bar chart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7159" y="5560371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Average decision time bar chart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7159" y="6143777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Move accuracy chart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7159" y="6727184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Regret chart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518447" y="4323607"/>
            <a:ext cx="3520230" cy="449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Overpass Bold"/>
                <a:ea typeface="Overpass Bold"/>
                <a:cs typeface="Overpass Bold"/>
                <a:sym typeface="Overpass Bold"/>
              </a:rPr>
              <a:t>Interpretation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18447" y="4976965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Minimax strongest but slowest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518447" y="5560371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Heuristic best trade-off (fast + stable)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18447" y="6143777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Rule-based loses frequently due to weak strategy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518447" y="6727184"/>
            <a:ext cx="7731919" cy="57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754" lvl="1" indent="-174377" algn="l">
              <a:lnSpc>
                <a:spcPts val="3750"/>
              </a:lnSpc>
              <a:buFont typeface="Arial"/>
              <a:buChar char="•"/>
            </a:pPr>
            <a:r>
              <a:rPr lang="en-US" sz="2312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Regret highlights poor rule-based decisions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556</Words>
  <Application>Microsoft Office PowerPoint</Application>
  <PresentationFormat>Custom</PresentationFormat>
  <Paragraphs>139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Overpass Bold</vt:lpstr>
      <vt:lpstr>Overpass</vt:lpstr>
      <vt:lpstr>Canva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Tic-Tac-Toe-AI-Comparative-Analysis.pptx</dc:title>
  <dc:creator>Abishek Tiwari</dc:creator>
  <cp:lastModifiedBy>Abishek Tiwari</cp:lastModifiedBy>
  <cp:revision>2</cp:revision>
  <dcterms:created xsi:type="dcterms:W3CDTF">2006-08-16T00:00:00Z</dcterms:created>
  <dcterms:modified xsi:type="dcterms:W3CDTF">2026-01-20T22:43:40Z</dcterms:modified>
  <dc:identifier>DAG-_nxRSqc</dc:identifier>
</cp:coreProperties>
</file>

<file path=docProps/thumbnail.jpeg>
</file>